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0" r:id="rId32"/>
    <p:sldId id="291" r:id="rId33"/>
    <p:sldId id="292" r:id="rId34"/>
    <p:sldId id="293" r:id="rId35"/>
    <p:sldId id="286" r:id="rId36"/>
    <p:sldId id="288" r:id="rId37"/>
    <p:sldId id="294" r:id="rId38"/>
    <p:sldId id="295" r:id="rId39"/>
    <p:sldId id="296" r:id="rId40"/>
    <p:sldId id="299" r:id="rId41"/>
    <p:sldId id="29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47" autoAdjust="0"/>
  </p:normalViewPr>
  <p:slideViewPr>
    <p:cSldViewPr snapToGrid="0">
      <p:cViewPr>
        <p:scale>
          <a:sx n="61" d="100"/>
          <a:sy n="61" d="100"/>
        </p:scale>
        <p:origin x="88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0CD12-487D-40F5-8175-B250010A35D5}" type="datetimeFigureOut">
              <a:rPr lang="en-IN" smtClean="0"/>
              <a:t>03-02-2024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1A1E4-B6E4-4AE0-94F9-5F5E7D4B45A0}" type="slidenum">
              <a:rPr lang="en-IN" smtClean="0"/>
              <a:t>‹#›</a:t>
            </a:fld>
            <a:endParaRPr lang="en-IN"/>
          </a:p>
        </p:txBody>
      </p:sp>
    </p:spTree>
    <p:extLst>
      <p:ext uri="{BB962C8B-B14F-4D97-AF65-F5344CB8AC3E}">
        <p14:creationId xmlns:p14="http://schemas.microsoft.com/office/powerpoint/2010/main" val="285528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FB1A1E4-B6E4-4AE0-94F9-5F5E7D4B45A0}" type="slidenum">
              <a:rPr lang="en-IN" smtClean="0"/>
              <a:t>30</a:t>
            </a:fld>
            <a:endParaRPr lang="en-IN"/>
          </a:p>
        </p:txBody>
      </p:sp>
    </p:spTree>
    <p:extLst>
      <p:ext uri="{BB962C8B-B14F-4D97-AF65-F5344CB8AC3E}">
        <p14:creationId xmlns:p14="http://schemas.microsoft.com/office/powerpoint/2010/main" val="396906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24E48-8493-ECE3-4E8E-00996AB7AE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495C7B-333A-8FE2-F57E-839C342959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A2DA855-20A4-8CAE-A765-57A0738F4F13}"/>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EF40964D-AEBB-E7A0-E0AC-DD64488B7E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E1ECD2-F9CA-837E-CF18-A57FE9995F39}"/>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216143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80E64-C23A-5A6F-F47B-7DA8069B0C3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1ACEA4E-9B56-1147-EBD1-FC37FCC7FD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8C582C-13C2-18E5-D3A0-ED0464542A2C}"/>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1F4C3E96-2138-3B4F-B540-B9EFBC19FD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3BA0E7-C690-427A-9262-FD05351E05AC}"/>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414472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64BA46-53A1-390D-D1EF-DBAD838F3D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009537-4844-30B2-00A7-F651B241E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C669B4-E823-7D91-3D47-0FBA4D83D554}"/>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9C3F955A-A9EB-5853-CA51-0281E28157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258909-2622-A4A7-9F7E-F08B0E1DDA12}"/>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283311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AF94-CE42-B00C-AB32-0250B1A1F10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488381-3DFC-22C4-05DC-B7832C8CE3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000DF95-2530-1F35-F656-B34FC5A1E0EF}"/>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9C175643-021D-2295-18C8-F5408A4359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090B93-577E-CC94-DBFD-812E305DD9E8}"/>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365688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55971-2B67-E8D5-9BAE-5861361396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104F1D0-1D96-59BB-F74E-DBBD6203B0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DE651B-8F4E-5821-104E-6500CCD53BCF}"/>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2DB4583F-F0FF-C8C7-9830-C643B35AFD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B53D56-FE51-4853-9F8E-E987BD584174}"/>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94892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8189B-48EB-271E-7C34-38AD45AE6B5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F47BF62-BDBE-9640-2778-8B5AC3862F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2CC7DD6-C945-34F5-6249-B268963784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AB51276-BEE0-A6F8-E63D-D8BC54B1791F}"/>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6" name="Footer Placeholder 5">
            <a:extLst>
              <a:ext uri="{FF2B5EF4-FFF2-40B4-BE49-F238E27FC236}">
                <a16:creationId xmlns:a16="http://schemas.microsoft.com/office/drawing/2014/main" id="{0265A3FC-964B-298B-E84F-1126B5802FE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DE29DA-DF4B-F30B-7C5B-7725FF65F3F2}"/>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332834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B4933-7DE0-8B17-F5CE-AC4BBA4E8DB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90DC3D0-D7A6-8D7D-29A4-98E67D0B80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EC8F6D-FABC-C6F2-1156-9FEE3643FA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0590D77-7267-9B4A-FE5F-5B15BBAC5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FA571D-68A0-6E59-A61C-B8B23F258E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4EF95CD-4DA6-580D-6B0B-52A373221EA2}"/>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8" name="Footer Placeholder 7">
            <a:extLst>
              <a:ext uri="{FF2B5EF4-FFF2-40B4-BE49-F238E27FC236}">
                <a16:creationId xmlns:a16="http://schemas.microsoft.com/office/drawing/2014/main" id="{D70F861C-E65F-37BB-67D6-F71AE34B2D6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1FF03A4-7DFE-6C80-2951-3CD97DF97B8B}"/>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154229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7CE13-EFED-B313-4D31-4CCF31DB8EB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62D7C3B-E33A-6C53-CDD2-AC151B921541}"/>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4" name="Footer Placeholder 3">
            <a:extLst>
              <a:ext uri="{FF2B5EF4-FFF2-40B4-BE49-F238E27FC236}">
                <a16:creationId xmlns:a16="http://schemas.microsoft.com/office/drawing/2014/main" id="{13761F94-658A-97F4-71FF-A73A49AF20C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BCD87DC-2AB1-964C-4B98-67F33B938303}"/>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57696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570157-8C3F-9066-F1C7-2BE9EEE439FA}"/>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3" name="Footer Placeholder 2">
            <a:extLst>
              <a:ext uri="{FF2B5EF4-FFF2-40B4-BE49-F238E27FC236}">
                <a16:creationId xmlns:a16="http://schemas.microsoft.com/office/drawing/2014/main" id="{AFE3D11F-E711-B917-4A1C-B28A5ED1A6A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B4CB6F9-D289-B948-82F1-DA252C00C6F9}"/>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394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F1EC1-4200-5732-93A6-750EB3C12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BD9B29F-06AA-5C30-3077-38ECB0A2D9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85E7DE6-B8E6-C1CD-A7FB-EA2F0B399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108BF9-6E30-8977-8172-176B66D72D08}"/>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6" name="Footer Placeholder 5">
            <a:extLst>
              <a:ext uri="{FF2B5EF4-FFF2-40B4-BE49-F238E27FC236}">
                <a16:creationId xmlns:a16="http://schemas.microsoft.com/office/drawing/2014/main" id="{F6A726EA-8A9A-3289-F060-3E2C49A3EE3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99290C3-285B-B2C6-24C2-03252BF48DBF}"/>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23275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58DF0-A402-A967-91D6-7861B4A9C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9AA3FFC-4970-3748-4E61-208052BF0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65EA705-46BB-1FF0-438F-0BE88F095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F8E05-3C48-13DD-7346-A56523D333E1}"/>
              </a:ext>
            </a:extLst>
          </p:cNvPr>
          <p:cNvSpPr>
            <a:spLocks noGrp="1"/>
          </p:cNvSpPr>
          <p:nvPr>
            <p:ph type="dt" sz="half" idx="10"/>
          </p:nvPr>
        </p:nvSpPr>
        <p:spPr/>
        <p:txBody>
          <a:bodyPr/>
          <a:lstStyle/>
          <a:p>
            <a:fld id="{AE8F07DA-0D55-4723-9E73-74980F7810CA}" type="datetimeFigureOut">
              <a:rPr lang="en-IN" smtClean="0"/>
              <a:t>27-01-2024</a:t>
            </a:fld>
            <a:endParaRPr lang="en-IN"/>
          </a:p>
        </p:txBody>
      </p:sp>
      <p:sp>
        <p:nvSpPr>
          <p:cNvPr id="6" name="Footer Placeholder 5">
            <a:extLst>
              <a:ext uri="{FF2B5EF4-FFF2-40B4-BE49-F238E27FC236}">
                <a16:creationId xmlns:a16="http://schemas.microsoft.com/office/drawing/2014/main" id="{FFE66930-FF72-93F2-2217-E69D7E200C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1F9130-20D6-0C75-8D69-657CDE581617}"/>
              </a:ext>
            </a:extLst>
          </p:cNvPr>
          <p:cNvSpPr>
            <a:spLocks noGrp="1"/>
          </p:cNvSpPr>
          <p:nvPr>
            <p:ph type="sldNum" sz="quarter" idx="12"/>
          </p:nvPr>
        </p:nvSpPr>
        <p:spPr/>
        <p:txBody>
          <a:bodyPr/>
          <a:lstStyle/>
          <a:p>
            <a:fld id="{5E00570A-572C-4A87-B662-F407A99C6655}" type="slidenum">
              <a:rPr lang="en-IN" smtClean="0"/>
              <a:t>‹#›</a:t>
            </a:fld>
            <a:endParaRPr lang="en-IN"/>
          </a:p>
        </p:txBody>
      </p:sp>
    </p:spTree>
    <p:extLst>
      <p:ext uri="{BB962C8B-B14F-4D97-AF65-F5344CB8AC3E}">
        <p14:creationId xmlns:p14="http://schemas.microsoft.com/office/powerpoint/2010/main" val="53926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461675-7452-9FBD-510A-E480941A23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48FCC2-B354-3EF8-E95B-AF46DE664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E69297-8445-684A-94AF-5A62B24905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F07DA-0D55-4723-9E73-74980F7810CA}" type="datetimeFigureOut">
              <a:rPr lang="en-IN" smtClean="0"/>
              <a:t>27-01-2024</a:t>
            </a:fld>
            <a:endParaRPr lang="en-IN"/>
          </a:p>
        </p:txBody>
      </p:sp>
      <p:sp>
        <p:nvSpPr>
          <p:cNvPr id="5" name="Footer Placeholder 4">
            <a:extLst>
              <a:ext uri="{FF2B5EF4-FFF2-40B4-BE49-F238E27FC236}">
                <a16:creationId xmlns:a16="http://schemas.microsoft.com/office/drawing/2014/main" id="{C71950EF-176F-00F9-43A5-112B0413B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06351BA-012D-2B80-0CD9-81003C5F74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0570A-572C-4A87-B662-F407A99C6655}" type="slidenum">
              <a:rPr lang="en-IN" smtClean="0"/>
              <a:t>‹#›</a:t>
            </a:fld>
            <a:endParaRPr lang="en-IN"/>
          </a:p>
        </p:txBody>
      </p:sp>
    </p:spTree>
    <p:extLst>
      <p:ext uri="{BB962C8B-B14F-4D97-AF65-F5344CB8AC3E}">
        <p14:creationId xmlns:p14="http://schemas.microsoft.com/office/powerpoint/2010/main" val="268480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github.com/llvm/llvm-project/pull/66591"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physhivam@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1DE8-AC3B-E2DE-AC75-5F8EB72669B8}"/>
              </a:ext>
            </a:extLst>
          </p:cNvPr>
          <p:cNvSpPr>
            <a:spLocks noGrp="1"/>
          </p:cNvSpPr>
          <p:nvPr>
            <p:ph type="ctrTitle"/>
          </p:nvPr>
        </p:nvSpPr>
        <p:spPr/>
        <p:txBody>
          <a:bodyPr>
            <a:normAutofit fontScale="90000"/>
          </a:bodyPr>
          <a:lstStyle/>
          <a:p>
            <a:r>
              <a:rPr lang="en-IN" dirty="0"/>
              <a:t>Mapping LLVM Values to corresponding source level expression</a:t>
            </a:r>
          </a:p>
        </p:txBody>
      </p:sp>
      <p:sp>
        <p:nvSpPr>
          <p:cNvPr id="3" name="Subtitle 2">
            <a:extLst>
              <a:ext uri="{FF2B5EF4-FFF2-40B4-BE49-F238E27FC236}">
                <a16:creationId xmlns:a16="http://schemas.microsoft.com/office/drawing/2014/main" id="{BF747E7B-4AD7-A6C4-075B-FCC40E56531E}"/>
              </a:ext>
            </a:extLst>
          </p:cNvPr>
          <p:cNvSpPr>
            <a:spLocks noGrp="1"/>
          </p:cNvSpPr>
          <p:nvPr>
            <p:ph type="subTitle" idx="1"/>
          </p:nvPr>
        </p:nvSpPr>
        <p:spPr>
          <a:xfrm>
            <a:off x="6001366" y="5761037"/>
            <a:ext cx="3345833" cy="504021"/>
          </a:xfrm>
        </p:spPr>
        <p:txBody>
          <a:bodyPr/>
          <a:lstStyle/>
          <a:p>
            <a:endParaRPr lang="en-IN" dirty="0"/>
          </a:p>
        </p:txBody>
      </p:sp>
      <p:pic>
        <p:nvPicPr>
          <p:cNvPr id="1026" name="Picture 2" descr="Small Wyvern logo">
            <a:extLst>
              <a:ext uri="{FF2B5EF4-FFF2-40B4-BE49-F238E27FC236}">
                <a16:creationId xmlns:a16="http://schemas.microsoft.com/office/drawing/2014/main" id="{4E9F913D-756D-4800-A89E-0C156D28A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080" y="2663989"/>
            <a:ext cx="1348933" cy="8459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Qt Experts - KDAB">
            <a:extLst>
              <a:ext uri="{FF2B5EF4-FFF2-40B4-BE49-F238E27FC236}">
                <a16:creationId xmlns:a16="http://schemas.microsoft.com/office/drawing/2014/main" id="{9B894BF7-2649-600B-D8AD-70CF5772F8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1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1BA2-B1C6-53CE-8BDC-88149AEC1413}"/>
              </a:ext>
            </a:extLst>
          </p:cNvPr>
          <p:cNvSpPr>
            <a:spLocks noGrp="1"/>
          </p:cNvSpPr>
          <p:nvPr>
            <p:ph type="title"/>
          </p:nvPr>
        </p:nvSpPr>
        <p:spPr/>
        <p:txBody>
          <a:bodyPr>
            <a:normAutofit fontScale="90000"/>
          </a:bodyPr>
          <a:lstStyle/>
          <a:p>
            <a:br>
              <a:rPr lang="en-IN" b="1" i="0" dirty="0">
                <a:solidFill>
                  <a:srgbClr val="374151"/>
                </a:solidFill>
                <a:effectLst/>
                <a:latin typeface="Söhne"/>
              </a:rPr>
            </a:br>
            <a:br>
              <a:rPr lang="en-IN" b="1" i="0" dirty="0">
                <a:solidFill>
                  <a:srgbClr val="374151"/>
                </a:solidFill>
                <a:effectLst/>
                <a:latin typeface="Söhne"/>
              </a:rPr>
            </a:br>
            <a:r>
              <a:rPr lang="en-IN" b="1" i="0" dirty="0">
                <a:solidFill>
                  <a:srgbClr val="374151"/>
                </a:solidFill>
                <a:effectLst/>
                <a:latin typeface="Söhne"/>
              </a:rPr>
              <a:t>Impact of Enhanced Remarks</a:t>
            </a:r>
            <a:br>
              <a:rPr lang="en-IN" b="0" i="0" dirty="0">
                <a:solidFill>
                  <a:srgbClr val="374151"/>
                </a:solidFill>
                <a:effectLst/>
                <a:latin typeface="Söhne"/>
              </a:rPr>
            </a:br>
            <a:br>
              <a:rPr lang="en-IN" b="0" i="0" dirty="0">
                <a:solidFill>
                  <a:srgbClr val="374151"/>
                </a:solidFill>
                <a:effectLst/>
                <a:latin typeface="Söhne"/>
              </a:rPr>
            </a:br>
            <a:endParaRPr lang="en-IN" dirty="0"/>
          </a:p>
        </p:txBody>
      </p:sp>
      <p:sp>
        <p:nvSpPr>
          <p:cNvPr id="3" name="Content Placeholder 2">
            <a:extLst>
              <a:ext uri="{FF2B5EF4-FFF2-40B4-BE49-F238E27FC236}">
                <a16:creationId xmlns:a16="http://schemas.microsoft.com/office/drawing/2014/main" id="{54264952-F4F5-01BC-A605-827BB08E691C}"/>
              </a:ext>
            </a:extLst>
          </p:cNvPr>
          <p:cNvSpPr>
            <a:spLocks noGrp="1"/>
          </p:cNvSpPr>
          <p:nvPr>
            <p:ph idx="1"/>
          </p:nvPr>
        </p:nvSpPr>
        <p:spPr/>
        <p:txBody>
          <a:bodyPr/>
          <a:lstStyle/>
          <a:p>
            <a:endParaRPr lang="en-IN" dirty="0"/>
          </a:p>
        </p:txBody>
      </p:sp>
      <p:pic>
        <p:nvPicPr>
          <p:cNvPr id="4" name="Picture 4" descr="The Qt Experts - KDAB">
            <a:extLst>
              <a:ext uri="{FF2B5EF4-FFF2-40B4-BE49-F238E27FC236}">
                <a16:creationId xmlns:a16="http://schemas.microsoft.com/office/drawing/2014/main" id="{74546E42-A4A4-E4BF-D57E-CAA75E846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63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1BA2-B1C6-53CE-8BDC-88149AEC1413}"/>
              </a:ext>
            </a:extLst>
          </p:cNvPr>
          <p:cNvSpPr>
            <a:spLocks noGrp="1"/>
          </p:cNvSpPr>
          <p:nvPr>
            <p:ph type="title"/>
          </p:nvPr>
        </p:nvSpPr>
        <p:spPr/>
        <p:txBody>
          <a:bodyPr>
            <a:normAutofit fontScale="90000"/>
          </a:bodyPr>
          <a:lstStyle/>
          <a:p>
            <a:br>
              <a:rPr lang="en-IN" b="1" i="0" dirty="0">
                <a:solidFill>
                  <a:srgbClr val="374151"/>
                </a:solidFill>
                <a:effectLst/>
                <a:latin typeface="Söhne"/>
              </a:rPr>
            </a:br>
            <a:br>
              <a:rPr lang="en-IN" b="1" i="0" dirty="0">
                <a:solidFill>
                  <a:srgbClr val="374151"/>
                </a:solidFill>
                <a:effectLst/>
                <a:latin typeface="Söhne"/>
              </a:rPr>
            </a:br>
            <a:r>
              <a:rPr lang="en-IN" b="1" i="0" dirty="0">
                <a:solidFill>
                  <a:srgbClr val="374151"/>
                </a:solidFill>
                <a:effectLst/>
                <a:latin typeface="Söhne"/>
              </a:rPr>
              <a:t>Impact of Enhanced Remarks</a:t>
            </a:r>
            <a:br>
              <a:rPr lang="en-IN" b="0" i="0" dirty="0">
                <a:solidFill>
                  <a:srgbClr val="374151"/>
                </a:solidFill>
                <a:effectLst/>
                <a:latin typeface="Söhne"/>
              </a:rPr>
            </a:br>
            <a:br>
              <a:rPr lang="en-IN" b="0" i="0" dirty="0">
                <a:solidFill>
                  <a:srgbClr val="374151"/>
                </a:solidFill>
                <a:effectLst/>
                <a:latin typeface="Söhne"/>
              </a:rPr>
            </a:br>
            <a:endParaRPr lang="en-IN" dirty="0"/>
          </a:p>
        </p:txBody>
      </p:sp>
      <p:sp>
        <p:nvSpPr>
          <p:cNvPr id="3" name="Content Placeholder 2">
            <a:extLst>
              <a:ext uri="{FF2B5EF4-FFF2-40B4-BE49-F238E27FC236}">
                <a16:creationId xmlns:a16="http://schemas.microsoft.com/office/drawing/2014/main" id="{54264952-F4F5-01BC-A605-827BB08E691C}"/>
              </a:ext>
            </a:extLst>
          </p:cNvPr>
          <p:cNvSpPr>
            <a:spLocks noGrp="1"/>
          </p:cNvSpPr>
          <p:nvPr>
            <p:ph idx="1"/>
          </p:nvPr>
        </p:nvSpPr>
        <p:spPr/>
        <p:txBody>
          <a:bodyPr/>
          <a:lstStyle/>
          <a:p>
            <a:r>
              <a:rPr lang="en-US" b="1" i="0" dirty="0">
                <a:effectLst/>
                <a:latin typeface="Söhne"/>
              </a:rPr>
              <a:t>Clarity</a:t>
            </a:r>
            <a:r>
              <a:rPr lang="en-US" b="0" i="0" dirty="0">
                <a:solidFill>
                  <a:srgbClr val="374151"/>
                </a:solidFill>
                <a:effectLst/>
                <a:latin typeface="Söhne"/>
              </a:rPr>
              <a:t>: Developers can quickly identify the exact dependency that prevents vectorization. </a:t>
            </a:r>
            <a:endParaRPr lang="en-IN" dirty="0"/>
          </a:p>
        </p:txBody>
      </p:sp>
      <p:pic>
        <p:nvPicPr>
          <p:cNvPr id="4" name="Picture 4" descr="The Qt Experts - KDAB">
            <a:extLst>
              <a:ext uri="{FF2B5EF4-FFF2-40B4-BE49-F238E27FC236}">
                <a16:creationId xmlns:a16="http://schemas.microsoft.com/office/drawing/2014/main" id="{5041C4F2-564E-FA0E-C0CC-5B0F1CB96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44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1BA2-B1C6-53CE-8BDC-88149AEC1413}"/>
              </a:ext>
            </a:extLst>
          </p:cNvPr>
          <p:cNvSpPr>
            <a:spLocks noGrp="1"/>
          </p:cNvSpPr>
          <p:nvPr>
            <p:ph type="title"/>
          </p:nvPr>
        </p:nvSpPr>
        <p:spPr/>
        <p:txBody>
          <a:bodyPr>
            <a:normAutofit fontScale="90000"/>
          </a:bodyPr>
          <a:lstStyle/>
          <a:p>
            <a:br>
              <a:rPr lang="en-IN" b="1" i="0" dirty="0">
                <a:solidFill>
                  <a:srgbClr val="374151"/>
                </a:solidFill>
                <a:effectLst/>
                <a:latin typeface="Söhne"/>
              </a:rPr>
            </a:br>
            <a:br>
              <a:rPr lang="en-IN" b="1" i="0" dirty="0">
                <a:solidFill>
                  <a:srgbClr val="374151"/>
                </a:solidFill>
                <a:effectLst/>
                <a:latin typeface="Söhne"/>
              </a:rPr>
            </a:br>
            <a:r>
              <a:rPr lang="en-IN" b="1" i="0" dirty="0">
                <a:solidFill>
                  <a:srgbClr val="374151"/>
                </a:solidFill>
                <a:effectLst/>
                <a:latin typeface="Söhne"/>
              </a:rPr>
              <a:t>Impact of Enhanced Remarks</a:t>
            </a:r>
            <a:br>
              <a:rPr lang="en-IN" b="0" i="0" dirty="0">
                <a:solidFill>
                  <a:srgbClr val="374151"/>
                </a:solidFill>
                <a:effectLst/>
                <a:latin typeface="Söhne"/>
              </a:rPr>
            </a:br>
            <a:br>
              <a:rPr lang="en-IN" b="0" i="0" dirty="0">
                <a:solidFill>
                  <a:srgbClr val="374151"/>
                </a:solidFill>
                <a:effectLst/>
                <a:latin typeface="Söhne"/>
              </a:rPr>
            </a:br>
            <a:endParaRPr lang="en-IN" dirty="0"/>
          </a:p>
        </p:txBody>
      </p:sp>
      <p:sp>
        <p:nvSpPr>
          <p:cNvPr id="3" name="Content Placeholder 2">
            <a:extLst>
              <a:ext uri="{FF2B5EF4-FFF2-40B4-BE49-F238E27FC236}">
                <a16:creationId xmlns:a16="http://schemas.microsoft.com/office/drawing/2014/main" id="{54264952-F4F5-01BC-A605-827BB08E691C}"/>
              </a:ext>
            </a:extLst>
          </p:cNvPr>
          <p:cNvSpPr>
            <a:spLocks noGrp="1"/>
          </p:cNvSpPr>
          <p:nvPr>
            <p:ph idx="1"/>
          </p:nvPr>
        </p:nvSpPr>
        <p:spPr/>
        <p:txBody>
          <a:bodyPr/>
          <a:lstStyle/>
          <a:p>
            <a:r>
              <a:rPr lang="en-US" b="1" i="0" dirty="0">
                <a:effectLst/>
                <a:latin typeface="Söhne"/>
              </a:rPr>
              <a:t>Clarity</a:t>
            </a:r>
            <a:r>
              <a:rPr lang="en-US" b="0" i="0" dirty="0">
                <a:solidFill>
                  <a:srgbClr val="374151"/>
                </a:solidFill>
                <a:effectLst/>
                <a:latin typeface="Söhne"/>
              </a:rPr>
              <a:t>: Developers can quickly identify the exact dependency that prevents vectorization. </a:t>
            </a:r>
          </a:p>
          <a:p>
            <a:r>
              <a:rPr lang="en-US" b="1" i="0" dirty="0">
                <a:effectLst/>
                <a:latin typeface="Söhne"/>
              </a:rPr>
              <a:t>Efficiency</a:t>
            </a:r>
            <a:r>
              <a:rPr lang="en-US" b="0" i="0" dirty="0">
                <a:solidFill>
                  <a:srgbClr val="374151"/>
                </a:solidFill>
                <a:effectLst/>
                <a:latin typeface="Söhne"/>
              </a:rPr>
              <a:t>: Saves time and improves efficiency by reducing the need for deep debugging to understand optimization reports.</a:t>
            </a:r>
            <a:endParaRPr lang="en-IN" dirty="0"/>
          </a:p>
        </p:txBody>
      </p:sp>
      <p:pic>
        <p:nvPicPr>
          <p:cNvPr id="4" name="Picture 4" descr="The Qt Experts - KDAB">
            <a:extLst>
              <a:ext uri="{FF2B5EF4-FFF2-40B4-BE49-F238E27FC236}">
                <a16:creationId xmlns:a16="http://schemas.microsoft.com/office/drawing/2014/main" id="{9E0B3BE6-3984-4E6E-77BC-4ADADDF75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92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8D00-325D-87E3-262B-BF5F58AC2878}"/>
              </a:ext>
            </a:extLst>
          </p:cNvPr>
          <p:cNvSpPr>
            <a:spLocks noGrp="1"/>
          </p:cNvSpPr>
          <p:nvPr>
            <p:ph type="title"/>
          </p:nvPr>
        </p:nvSpPr>
        <p:spPr/>
        <p:txBody>
          <a:bodyPr/>
          <a:lstStyle/>
          <a:p>
            <a:r>
              <a:rPr lang="en-IN" dirty="0"/>
              <a:t>Let’s Look at our approach to solve this problem:</a:t>
            </a:r>
          </a:p>
        </p:txBody>
      </p:sp>
      <p:sp>
        <p:nvSpPr>
          <p:cNvPr id="3" name="Content Placeholder 2">
            <a:extLst>
              <a:ext uri="{FF2B5EF4-FFF2-40B4-BE49-F238E27FC236}">
                <a16:creationId xmlns:a16="http://schemas.microsoft.com/office/drawing/2014/main" id="{A1D90585-FC00-016E-5595-410010036499}"/>
              </a:ext>
            </a:extLst>
          </p:cNvPr>
          <p:cNvSpPr>
            <a:spLocks noGrp="1"/>
          </p:cNvSpPr>
          <p:nvPr>
            <p:ph idx="1"/>
          </p:nvPr>
        </p:nvSpPr>
        <p:spPr/>
        <p:txBody>
          <a:bodyPr/>
          <a:lstStyle/>
          <a:p>
            <a:endParaRPr lang="en-IN"/>
          </a:p>
        </p:txBody>
      </p:sp>
      <p:pic>
        <p:nvPicPr>
          <p:cNvPr id="4" name="Picture 4" descr="The Qt Experts - KDAB">
            <a:extLst>
              <a:ext uri="{FF2B5EF4-FFF2-40B4-BE49-F238E27FC236}">
                <a16:creationId xmlns:a16="http://schemas.microsoft.com/office/drawing/2014/main" id="{CEF87EE1-8939-7CD3-7E5D-5585BEF98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18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8D00-325D-87E3-262B-BF5F58AC2878}"/>
              </a:ext>
            </a:extLst>
          </p:cNvPr>
          <p:cNvSpPr>
            <a:spLocks noGrp="1"/>
          </p:cNvSpPr>
          <p:nvPr>
            <p:ph type="title"/>
          </p:nvPr>
        </p:nvSpPr>
        <p:spPr/>
        <p:txBody>
          <a:bodyPr/>
          <a:lstStyle/>
          <a:p>
            <a:r>
              <a:rPr lang="en-IN" dirty="0"/>
              <a:t>Let’s Look at our approach to solve this problem:</a:t>
            </a:r>
          </a:p>
        </p:txBody>
      </p:sp>
      <p:sp>
        <p:nvSpPr>
          <p:cNvPr id="3" name="Content Placeholder 2">
            <a:extLst>
              <a:ext uri="{FF2B5EF4-FFF2-40B4-BE49-F238E27FC236}">
                <a16:creationId xmlns:a16="http://schemas.microsoft.com/office/drawing/2014/main" id="{A1D90585-FC00-016E-5595-410010036499}"/>
              </a:ext>
            </a:extLst>
          </p:cNvPr>
          <p:cNvSpPr>
            <a:spLocks noGrp="1"/>
          </p:cNvSpPr>
          <p:nvPr>
            <p:ph idx="1"/>
          </p:nvPr>
        </p:nvSpPr>
        <p:spPr/>
        <p:txBody>
          <a:bodyPr/>
          <a:lstStyle/>
          <a:p>
            <a:r>
              <a:rPr lang="en-US" b="1" i="0" dirty="0">
                <a:effectLst/>
                <a:latin typeface="Söhne"/>
              </a:rPr>
              <a:t>Approach:</a:t>
            </a:r>
            <a:r>
              <a:rPr lang="en-US" b="0" i="0" dirty="0">
                <a:solidFill>
                  <a:srgbClr val="374151"/>
                </a:solidFill>
                <a:effectLst/>
                <a:latin typeface="Söhne"/>
              </a:rPr>
              <a:t> Utilize debug information to recreate variable and function names lost during optimization, making remarks more precise and actionable.</a:t>
            </a:r>
            <a:endParaRPr lang="en-IN" dirty="0"/>
          </a:p>
        </p:txBody>
      </p:sp>
      <p:pic>
        <p:nvPicPr>
          <p:cNvPr id="4" name="Picture 4" descr="The Qt Experts - KDAB">
            <a:extLst>
              <a:ext uri="{FF2B5EF4-FFF2-40B4-BE49-F238E27FC236}">
                <a16:creationId xmlns:a16="http://schemas.microsoft.com/office/drawing/2014/main" id="{215F8F87-0F8F-E6AC-ABDE-1110B4E31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35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8D00-325D-87E3-262B-BF5F58AC2878}"/>
              </a:ext>
            </a:extLst>
          </p:cNvPr>
          <p:cNvSpPr>
            <a:spLocks noGrp="1"/>
          </p:cNvSpPr>
          <p:nvPr>
            <p:ph type="title"/>
          </p:nvPr>
        </p:nvSpPr>
        <p:spPr/>
        <p:txBody>
          <a:bodyPr/>
          <a:lstStyle/>
          <a:p>
            <a:r>
              <a:rPr lang="en-IN" dirty="0"/>
              <a:t>Let’s Look at our approach to solve this problem:</a:t>
            </a:r>
          </a:p>
        </p:txBody>
      </p:sp>
      <p:sp>
        <p:nvSpPr>
          <p:cNvPr id="3" name="Content Placeholder 2">
            <a:extLst>
              <a:ext uri="{FF2B5EF4-FFF2-40B4-BE49-F238E27FC236}">
                <a16:creationId xmlns:a16="http://schemas.microsoft.com/office/drawing/2014/main" id="{A1D90585-FC00-016E-5595-410010036499}"/>
              </a:ext>
            </a:extLst>
          </p:cNvPr>
          <p:cNvSpPr>
            <a:spLocks noGrp="1"/>
          </p:cNvSpPr>
          <p:nvPr>
            <p:ph idx="1"/>
          </p:nvPr>
        </p:nvSpPr>
        <p:spPr/>
        <p:txBody>
          <a:bodyPr/>
          <a:lstStyle/>
          <a:p>
            <a:r>
              <a:rPr lang="en-US" b="1" i="0" dirty="0">
                <a:effectLst/>
                <a:latin typeface="Söhne"/>
              </a:rPr>
              <a:t>Approach:</a:t>
            </a:r>
            <a:r>
              <a:rPr lang="en-US" b="0" i="0" dirty="0">
                <a:solidFill>
                  <a:srgbClr val="374151"/>
                </a:solidFill>
                <a:effectLst/>
                <a:latin typeface="Söhne"/>
              </a:rPr>
              <a:t> Utilize debug information to recreate variable and function names lost during optimization, making remarks more precise and actionable.</a:t>
            </a:r>
          </a:p>
          <a:p>
            <a:r>
              <a:rPr lang="en-US" dirty="0">
                <a:solidFill>
                  <a:srgbClr val="374151"/>
                </a:solidFill>
                <a:latin typeface="Söhne"/>
              </a:rPr>
              <a:t>                                      Hmm how to utilize that?</a:t>
            </a:r>
            <a:endParaRPr lang="en-IN" dirty="0"/>
          </a:p>
        </p:txBody>
      </p:sp>
      <p:pic>
        <p:nvPicPr>
          <p:cNvPr id="4" name="Picture 4" descr="The Qt Experts - KDAB">
            <a:extLst>
              <a:ext uri="{FF2B5EF4-FFF2-40B4-BE49-F238E27FC236}">
                <a16:creationId xmlns:a16="http://schemas.microsoft.com/office/drawing/2014/main" id="{500CDA97-E5C5-4E5A-1A3A-26686E95C8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668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8D00-325D-87E3-262B-BF5F58AC2878}"/>
              </a:ext>
            </a:extLst>
          </p:cNvPr>
          <p:cNvSpPr>
            <a:spLocks noGrp="1"/>
          </p:cNvSpPr>
          <p:nvPr>
            <p:ph type="title"/>
          </p:nvPr>
        </p:nvSpPr>
        <p:spPr/>
        <p:txBody>
          <a:bodyPr/>
          <a:lstStyle/>
          <a:p>
            <a:r>
              <a:rPr lang="en-IN" dirty="0"/>
              <a:t>Let’s Look at our approach to solve this problem:</a:t>
            </a:r>
          </a:p>
        </p:txBody>
      </p:sp>
      <p:sp>
        <p:nvSpPr>
          <p:cNvPr id="3" name="Content Placeholder 2">
            <a:extLst>
              <a:ext uri="{FF2B5EF4-FFF2-40B4-BE49-F238E27FC236}">
                <a16:creationId xmlns:a16="http://schemas.microsoft.com/office/drawing/2014/main" id="{A1D90585-FC00-016E-5595-410010036499}"/>
              </a:ext>
            </a:extLst>
          </p:cNvPr>
          <p:cNvSpPr>
            <a:spLocks noGrp="1"/>
          </p:cNvSpPr>
          <p:nvPr>
            <p:ph idx="1"/>
          </p:nvPr>
        </p:nvSpPr>
        <p:spPr/>
        <p:txBody>
          <a:bodyPr/>
          <a:lstStyle/>
          <a:p>
            <a:r>
              <a:rPr lang="en-US" b="1" i="0" dirty="0">
                <a:effectLst/>
                <a:latin typeface="Söhne"/>
              </a:rPr>
              <a:t>Approach:</a:t>
            </a:r>
            <a:r>
              <a:rPr lang="en-US" b="0" i="0" dirty="0">
                <a:solidFill>
                  <a:srgbClr val="374151"/>
                </a:solidFill>
                <a:effectLst/>
                <a:latin typeface="Söhne"/>
              </a:rPr>
              <a:t> Utilize debug information to recreate variable and function names lost during optimization, making remarks more precise and actionable.</a:t>
            </a:r>
          </a:p>
          <a:p>
            <a:r>
              <a:rPr lang="en-US" dirty="0">
                <a:solidFill>
                  <a:srgbClr val="374151"/>
                </a:solidFill>
                <a:latin typeface="Söhne"/>
              </a:rPr>
              <a:t>                                      Hmm how to utilize that?</a:t>
            </a:r>
          </a:p>
          <a:p>
            <a:r>
              <a:rPr lang="en-US" b="0" i="0" dirty="0">
                <a:solidFill>
                  <a:srgbClr val="000000"/>
                </a:solidFill>
                <a:effectLst/>
                <a:latin typeface="Lucida Grande"/>
              </a:rPr>
              <a:t> LLVM implementation uses a small set of intrinsics function to define a mapping between LLVM program objects and the source-level objects.</a:t>
            </a:r>
            <a:endParaRPr lang="en-US" dirty="0">
              <a:solidFill>
                <a:srgbClr val="374151"/>
              </a:solidFill>
              <a:latin typeface="Söhne"/>
            </a:endParaRPr>
          </a:p>
        </p:txBody>
      </p:sp>
      <p:pic>
        <p:nvPicPr>
          <p:cNvPr id="4" name="Picture 4" descr="The Qt Experts - KDAB">
            <a:extLst>
              <a:ext uri="{FF2B5EF4-FFF2-40B4-BE49-F238E27FC236}">
                <a16:creationId xmlns:a16="http://schemas.microsoft.com/office/drawing/2014/main" id="{72808ACD-2971-9E35-FED9-C79E7C2F82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02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2F341-D658-7ACB-D307-E75B3CAF1F6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0B3FAF9-B1A8-D6B1-82EB-28DC8F18384A}"/>
              </a:ext>
            </a:extLst>
          </p:cNvPr>
          <p:cNvSpPr>
            <a:spLocks noGrp="1"/>
          </p:cNvSpPr>
          <p:nvPr>
            <p:ph idx="1"/>
          </p:nvPr>
        </p:nvSpPr>
        <p:spPr/>
        <p:txBody>
          <a:bodyPr/>
          <a:lstStyle/>
          <a:p>
            <a:r>
              <a:rPr lang="en-IN" dirty="0"/>
              <a:t>These intrinsic functions (name prefixed with “</a:t>
            </a:r>
            <a:r>
              <a:rPr lang="en-IN" dirty="0" err="1">
                <a:solidFill>
                  <a:schemeClr val="accent1"/>
                </a:solidFill>
              </a:rPr>
              <a:t>llvm.dbg</a:t>
            </a:r>
            <a:r>
              <a:rPr lang="en-IN" dirty="0"/>
              <a:t>”) helps to track source local variables through optimization and code generation.</a:t>
            </a:r>
          </a:p>
        </p:txBody>
      </p:sp>
      <p:pic>
        <p:nvPicPr>
          <p:cNvPr id="4" name="Picture 4" descr="The Qt Experts - KDAB">
            <a:extLst>
              <a:ext uri="{FF2B5EF4-FFF2-40B4-BE49-F238E27FC236}">
                <a16:creationId xmlns:a16="http://schemas.microsoft.com/office/drawing/2014/main" id="{F7EB1C92-3B80-1E85-A492-CB6850BA6C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28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2F341-D658-7ACB-D307-E75B3CAF1F6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0B3FAF9-B1A8-D6B1-82EB-28DC8F18384A}"/>
              </a:ext>
            </a:extLst>
          </p:cNvPr>
          <p:cNvSpPr>
            <a:spLocks noGrp="1"/>
          </p:cNvSpPr>
          <p:nvPr>
            <p:ph idx="1"/>
          </p:nvPr>
        </p:nvSpPr>
        <p:spPr/>
        <p:txBody>
          <a:bodyPr>
            <a:normAutofit/>
          </a:bodyPr>
          <a:lstStyle/>
          <a:p>
            <a:r>
              <a:rPr lang="en-IN" dirty="0"/>
              <a:t>These intrinsic functions (name prefixed with “</a:t>
            </a:r>
            <a:r>
              <a:rPr lang="en-IN" dirty="0" err="1">
                <a:solidFill>
                  <a:schemeClr val="accent1"/>
                </a:solidFill>
              </a:rPr>
              <a:t>llvm.dbg</a:t>
            </a:r>
            <a:r>
              <a:rPr lang="en-IN" dirty="0"/>
              <a:t>”) helps to track source local variables through optimization and code generation.</a:t>
            </a:r>
          </a:p>
          <a:p>
            <a:r>
              <a:rPr lang="en-IN" dirty="0"/>
              <a:t>For us two important intrinsic functions are </a:t>
            </a:r>
            <a:r>
              <a:rPr lang="en-IN" b="1" dirty="0" err="1"/>
              <a:t>llvm.dbg.declare</a:t>
            </a:r>
            <a:r>
              <a:rPr lang="en-IN" dirty="0"/>
              <a:t> and </a:t>
            </a:r>
            <a:r>
              <a:rPr lang="en-IN" b="1" dirty="0" err="1"/>
              <a:t>llvm.dbg.value</a:t>
            </a:r>
            <a:r>
              <a:rPr lang="en-IN" b="1" dirty="0"/>
              <a:t> .</a:t>
            </a:r>
          </a:p>
        </p:txBody>
      </p:sp>
      <p:pic>
        <p:nvPicPr>
          <p:cNvPr id="8" name="Picture 4" descr="The Qt Experts - KDAB">
            <a:extLst>
              <a:ext uri="{FF2B5EF4-FFF2-40B4-BE49-F238E27FC236}">
                <a16:creationId xmlns:a16="http://schemas.microsoft.com/office/drawing/2014/main" id="{061A60F4-D655-7EA6-7DE1-336048270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630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C7A4-0060-5B8B-1133-B349C096F306}"/>
              </a:ext>
            </a:extLst>
          </p:cNvPr>
          <p:cNvSpPr>
            <a:spLocks noGrp="1"/>
          </p:cNvSpPr>
          <p:nvPr>
            <p:ph type="title"/>
          </p:nvPr>
        </p:nvSpPr>
        <p:spPr/>
        <p:txBody>
          <a:bodyPr/>
          <a:lstStyle/>
          <a:p>
            <a:r>
              <a:rPr lang="en-IN" dirty="0"/>
              <a:t>We can’t miss an example to understand! </a:t>
            </a:r>
            <a:r>
              <a:rPr lang="en-IN" dirty="0">
                <a:sym typeface="Wingdings" panose="05000000000000000000" pitchFamily="2" charset="2"/>
              </a:rPr>
              <a:t></a:t>
            </a:r>
            <a:endParaRPr lang="en-IN" dirty="0"/>
          </a:p>
        </p:txBody>
      </p:sp>
      <p:sp>
        <p:nvSpPr>
          <p:cNvPr id="3" name="Content Placeholder 2">
            <a:extLst>
              <a:ext uri="{FF2B5EF4-FFF2-40B4-BE49-F238E27FC236}">
                <a16:creationId xmlns:a16="http://schemas.microsoft.com/office/drawing/2014/main" id="{D258EA77-E85C-CC01-B8D2-78E8976A9096}"/>
              </a:ext>
            </a:extLst>
          </p:cNvPr>
          <p:cNvSpPr>
            <a:spLocks noGrp="1"/>
          </p:cNvSpPr>
          <p:nvPr>
            <p:ph idx="1"/>
          </p:nvPr>
        </p:nvSpPr>
        <p:spPr/>
        <p:txBody>
          <a:bodyPr/>
          <a:lstStyle/>
          <a:p>
            <a:r>
              <a:rPr lang="en-IN" b="1" dirty="0"/>
              <a:t>%</a:t>
            </a:r>
            <a:r>
              <a:rPr lang="en-IN" b="1" dirty="0" err="1"/>
              <a:t>i.addr</a:t>
            </a:r>
            <a:r>
              <a:rPr lang="en-IN" b="1" dirty="0"/>
              <a:t> = </a:t>
            </a:r>
            <a:r>
              <a:rPr lang="en-IN" b="1" dirty="0" err="1"/>
              <a:t>alloca</a:t>
            </a:r>
            <a:r>
              <a:rPr lang="en-IN" b="1" dirty="0"/>
              <a:t> i32, align 4</a:t>
            </a:r>
          </a:p>
          <a:p>
            <a:r>
              <a:rPr lang="en-IN" b="1" dirty="0"/>
              <a:t>call void @llvm.dbg.declare(</a:t>
            </a:r>
            <a:r>
              <a:rPr lang="en-IN" b="1" dirty="0">
                <a:solidFill>
                  <a:srgbClr val="0070C0"/>
                </a:solidFill>
              </a:rPr>
              <a:t>metadata</a:t>
            </a:r>
            <a:r>
              <a:rPr lang="en-IN" b="1" dirty="0"/>
              <a:t> i32* %</a:t>
            </a:r>
            <a:r>
              <a:rPr lang="en-IN" b="1" dirty="0" err="1"/>
              <a:t>i.addr</a:t>
            </a:r>
            <a:r>
              <a:rPr lang="en-IN" b="1" dirty="0"/>
              <a:t>, </a:t>
            </a:r>
            <a:r>
              <a:rPr lang="en-IN" b="1" dirty="0">
                <a:solidFill>
                  <a:srgbClr val="0070C0"/>
                </a:solidFill>
              </a:rPr>
              <a:t>metadata</a:t>
            </a:r>
            <a:r>
              <a:rPr lang="en-IN" b="1" dirty="0"/>
              <a:t> !1,</a:t>
            </a:r>
          </a:p>
          <a:p>
            <a:r>
              <a:rPr lang="en-IN" b="1" dirty="0"/>
              <a:t>                            </a:t>
            </a:r>
            <a:r>
              <a:rPr lang="en-IN" b="1" dirty="0">
                <a:solidFill>
                  <a:srgbClr val="0070C0"/>
                </a:solidFill>
              </a:rPr>
              <a:t>metadata</a:t>
            </a:r>
            <a:r>
              <a:rPr lang="en-IN" b="1" dirty="0"/>
              <a:t> !</a:t>
            </a:r>
            <a:r>
              <a:rPr lang="en-IN" b="1" dirty="0" err="1"/>
              <a:t>DIExpression</a:t>
            </a:r>
            <a:r>
              <a:rPr lang="en-IN" b="1" dirty="0"/>
              <a:t>()), !</a:t>
            </a:r>
            <a:r>
              <a:rPr lang="en-IN" b="1" dirty="0" err="1"/>
              <a:t>dbg</a:t>
            </a:r>
            <a:r>
              <a:rPr lang="en-IN" b="1" dirty="0"/>
              <a:t> !2</a:t>
            </a:r>
          </a:p>
          <a:p>
            <a:r>
              <a:rPr lang="en-IN" b="1" dirty="0"/>
              <a:t>!1 = !</a:t>
            </a:r>
            <a:r>
              <a:rPr lang="en-IN" b="1" dirty="0" err="1"/>
              <a:t>DILocalVariable</a:t>
            </a:r>
            <a:r>
              <a:rPr lang="en-IN" b="1" dirty="0"/>
              <a:t>(name: "</a:t>
            </a:r>
            <a:r>
              <a:rPr lang="en-IN" b="1" dirty="0" err="1"/>
              <a:t>i</a:t>
            </a:r>
            <a:r>
              <a:rPr lang="en-IN" b="1" dirty="0"/>
              <a:t>", ...) ; int </a:t>
            </a:r>
            <a:r>
              <a:rPr lang="en-IN" b="1" dirty="0" err="1"/>
              <a:t>i</a:t>
            </a:r>
            <a:endParaRPr lang="en-IN" b="1" dirty="0"/>
          </a:p>
          <a:p>
            <a:r>
              <a:rPr lang="en-IN" b="1" dirty="0"/>
              <a:t>!2 = !</a:t>
            </a:r>
            <a:r>
              <a:rPr lang="en-IN" b="1" dirty="0" err="1"/>
              <a:t>DILocation</a:t>
            </a:r>
            <a:r>
              <a:rPr lang="en-IN" b="1" dirty="0"/>
              <a:t>(...)</a:t>
            </a:r>
          </a:p>
          <a:p>
            <a:pPr marL="0" indent="0">
              <a:buNone/>
            </a:pPr>
            <a:endParaRPr lang="en-IN" b="1" dirty="0"/>
          </a:p>
        </p:txBody>
      </p:sp>
      <p:pic>
        <p:nvPicPr>
          <p:cNvPr id="4" name="Picture 4" descr="The Qt Experts - KDAB">
            <a:extLst>
              <a:ext uri="{FF2B5EF4-FFF2-40B4-BE49-F238E27FC236}">
                <a16:creationId xmlns:a16="http://schemas.microsoft.com/office/drawing/2014/main" id="{288ABD30-47F0-BA7C-EA9F-95E9EC331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8959" y="10477"/>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85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1832-AC91-8B76-5473-54A5408247B5}"/>
              </a:ext>
            </a:extLst>
          </p:cNvPr>
          <p:cNvSpPr>
            <a:spLocks noGrp="1"/>
          </p:cNvSpPr>
          <p:nvPr>
            <p:ph type="title"/>
          </p:nvPr>
        </p:nvSpPr>
        <p:spPr/>
        <p:txBody>
          <a:bodyPr/>
          <a:lstStyle/>
          <a:p>
            <a:r>
              <a:rPr lang="en-IN" dirty="0"/>
              <a:t>But Why?</a:t>
            </a:r>
          </a:p>
        </p:txBody>
      </p:sp>
      <p:sp>
        <p:nvSpPr>
          <p:cNvPr id="3" name="Content Placeholder 2">
            <a:extLst>
              <a:ext uri="{FF2B5EF4-FFF2-40B4-BE49-F238E27FC236}">
                <a16:creationId xmlns:a16="http://schemas.microsoft.com/office/drawing/2014/main" id="{139714AC-61DD-23A1-8EDE-9BDC38B05E00}"/>
              </a:ext>
            </a:extLst>
          </p:cNvPr>
          <p:cNvSpPr>
            <a:spLocks noGrp="1"/>
          </p:cNvSpPr>
          <p:nvPr>
            <p:ph idx="1"/>
          </p:nvPr>
        </p:nvSpPr>
        <p:spPr/>
        <p:txBody>
          <a:bodyPr/>
          <a:lstStyle/>
          <a:p>
            <a:pPr algn="l"/>
            <a:r>
              <a:rPr lang="en-US" b="1" i="0" dirty="0">
                <a:solidFill>
                  <a:srgbClr val="374151"/>
                </a:solidFill>
                <a:effectLst/>
                <a:latin typeface="Söhne"/>
              </a:rPr>
              <a:t>The Challenge of Understanding Compiler Optimizations:</a:t>
            </a:r>
            <a:r>
              <a:rPr lang="en-US" dirty="0">
                <a:solidFill>
                  <a:srgbClr val="374151"/>
                </a:solidFill>
                <a:latin typeface="Söhne"/>
              </a:rPr>
              <a:t> </a:t>
            </a:r>
          </a:p>
          <a:p>
            <a:pPr marL="0" indent="0" algn="l">
              <a:buNone/>
            </a:pPr>
            <a:r>
              <a:rPr lang="en-US" b="0" i="0" dirty="0">
                <a:solidFill>
                  <a:srgbClr val="374151"/>
                </a:solidFill>
                <a:effectLst/>
                <a:latin typeface="Söhne"/>
              </a:rPr>
              <a:t>      </a:t>
            </a:r>
          </a:p>
        </p:txBody>
      </p:sp>
      <p:pic>
        <p:nvPicPr>
          <p:cNvPr id="4" name="Picture 4" descr="The Qt Experts - KDAB">
            <a:extLst>
              <a:ext uri="{FF2B5EF4-FFF2-40B4-BE49-F238E27FC236}">
                <a16:creationId xmlns:a16="http://schemas.microsoft.com/office/drawing/2014/main" id="{09543058-6608-8163-5F24-35AE4A9AE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756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C7A4-0060-5B8B-1133-B349C096F306}"/>
              </a:ext>
            </a:extLst>
          </p:cNvPr>
          <p:cNvSpPr>
            <a:spLocks noGrp="1"/>
          </p:cNvSpPr>
          <p:nvPr>
            <p:ph type="title"/>
          </p:nvPr>
        </p:nvSpPr>
        <p:spPr/>
        <p:txBody>
          <a:bodyPr/>
          <a:lstStyle/>
          <a:p>
            <a:r>
              <a:rPr lang="en-IN" dirty="0"/>
              <a:t>We can’t miss an example to understand! </a:t>
            </a:r>
            <a:r>
              <a:rPr lang="en-IN" dirty="0">
                <a:sym typeface="Wingdings" panose="05000000000000000000" pitchFamily="2" charset="2"/>
              </a:rPr>
              <a:t></a:t>
            </a:r>
            <a:endParaRPr lang="en-IN" dirty="0"/>
          </a:p>
        </p:txBody>
      </p:sp>
      <p:sp>
        <p:nvSpPr>
          <p:cNvPr id="3" name="Content Placeholder 2">
            <a:extLst>
              <a:ext uri="{FF2B5EF4-FFF2-40B4-BE49-F238E27FC236}">
                <a16:creationId xmlns:a16="http://schemas.microsoft.com/office/drawing/2014/main" id="{D258EA77-E85C-CC01-B8D2-78E8976A9096}"/>
              </a:ext>
            </a:extLst>
          </p:cNvPr>
          <p:cNvSpPr>
            <a:spLocks noGrp="1"/>
          </p:cNvSpPr>
          <p:nvPr>
            <p:ph idx="1"/>
          </p:nvPr>
        </p:nvSpPr>
        <p:spPr/>
        <p:txBody>
          <a:bodyPr/>
          <a:lstStyle/>
          <a:p>
            <a:r>
              <a:rPr lang="en-IN" b="1" dirty="0"/>
              <a:t>%</a:t>
            </a:r>
            <a:r>
              <a:rPr lang="en-IN" b="1" dirty="0" err="1"/>
              <a:t>i.addr</a:t>
            </a:r>
            <a:r>
              <a:rPr lang="en-IN" b="1" dirty="0"/>
              <a:t> = </a:t>
            </a:r>
            <a:r>
              <a:rPr lang="en-IN" b="1" dirty="0" err="1"/>
              <a:t>alloca</a:t>
            </a:r>
            <a:r>
              <a:rPr lang="en-IN" b="1" dirty="0"/>
              <a:t> i32, align 4</a:t>
            </a:r>
          </a:p>
          <a:p>
            <a:r>
              <a:rPr lang="en-IN" b="1" dirty="0"/>
              <a:t>call void @llvm.dbg.declare(</a:t>
            </a:r>
            <a:r>
              <a:rPr lang="en-IN" b="1" dirty="0">
                <a:solidFill>
                  <a:srgbClr val="0070C0"/>
                </a:solidFill>
              </a:rPr>
              <a:t>metadata</a:t>
            </a:r>
            <a:r>
              <a:rPr lang="en-IN" b="1" dirty="0"/>
              <a:t> i32* %</a:t>
            </a:r>
            <a:r>
              <a:rPr lang="en-IN" b="1" dirty="0" err="1"/>
              <a:t>i.addr</a:t>
            </a:r>
            <a:r>
              <a:rPr lang="en-IN" b="1" dirty="0"/>
              <a:t>, </a:t>
            </a:r>
            <a:r>
              <a:rPr lang="en-IN" b="1" dirty="0">
                <a:solidFill>
                  <a:srgbClr val="0070C0"/>
                </a:solidFill>
              </a:rPr>
              <a:t>metadata</a:t>
            </a:r>
            <a:r>
              <a:rPr lang="en-IN" b="1" dirty="0"/>
              <a:t> !1,</a:t>
            </a:r>
          </a:p>
          <a:p>
            <a:r>
              <a:rPr lang="en-IN" b="1" dirty="0"/>
              <a:t>                            </a:t>
            </a:r>
            <a:r>
              <a:rPr lang="en-IN" b="1" dirty="0">
                <a:solidFill>
                  <a:srgbClr val="0070C0"/>
                </a:solidFill>
              </a:rPr>
              <a:t>metadata</a:t>
            </a:r>
            <a:r>
              <a:rPr lang="en-IN" b="1" dirty="0"/>
              <a:t> !</a:t>
            </a:r>
            <a:r>
              <a:rPr lang="en-IN" b="1" dirty="0" err="1"/>
              <a:t>DIExpression</a:t>
            </a:r>
            <a:r>
              <a:rPr lang="en-IN" b="1" dirty="0"/>
              <a:t>()), !</a:t>
            </a:r>
            <a:r>
              <a:rPr lang="en-IN" b="1" dirty="0" err="1"/>
              <a:t>dbg</a:t>
            </a:r>
            <a:r>
              <a:rPr lang="en-IN" b="1" dirty="0"/>
              <a:t> !2</a:t>
            </a:r>
          </a:p>
          <a:p>
            <a:r>
              <a:rPr lang="en-IN" b="1" dirty="0"/>
              <a:t>!1 = !</a:t>
            </a:r>
            <a:r>
              <a:rPr lang="en-IN" b="1" dirty="0" err="1"/>
              <a:t>DILocalVariable</a:t>
            </a:r>
            <a:r>
              <a:rPr lang="en-IN" b="1" dirty="0"/>
              <a:t>(name: "</a:t>
            </a:r>
            <a:r>
              <a:rPr lang="en-IN" b="1" dirty="0" err="1"/>
              <a:t>i</a:t>
            </a:r>
            <a:r>
              <a:rPr lang="en-IN" b="1" dirty="0"/>
              <a:t>", ...) ; int </a:t>
            </a:r>
            <a:r>
              <a:rPr lang="en-IN" b="1" dirty="0" err="1"/>
              <a:t>i</a:t>
            </a:r>
            <a:endParaRPr lang="en-IN" b="1" dirty="0"/>
          </a:p>
          <a:p>
            <a:r>
              <a:rPr lang="en-IN" b="1" dirty="0"/>
              <a:t>!2 = !</a:t>
            </a:r>
            <a:r>
              <a:rPr lang="en-IN" b="1" dirty="0" err="1"/>
              <a:t>DILocation</a:t>
            </a:r>
            <a:r>
              <a:rPr lang="en-IN" b="1" dirty="0"/>
              <a:t>(...)</a:t>
            </a:r>
          </a:p>
          <a:p>
            <a:endParaRPr lang="en-IN" b="1" dirty="0"/>
          </a:p>
          <a:p>
            <a:r>
              <a:rPr lang="en-US" dirty="0"/>
              <a:t>When </a:t>
            </a:r>
            <a:r>
              <a:rPr lang="en-US" b="1" dirty="0" err="1"/>
              <a:t>i</a:t>
            </a:r>
            <a:r>
              <a:rPr lang="en-US" dirty="0"/>
              <a:t> is allocated </a:t>
            </a:r>
            <a:r>
              <a:rPr lang="en-US" dirty="0">
                <a:solidFill>
                  <a:srgbClr val="0070C0"/>
                </a:solidFill>
              </a:rPr>
              <a:t>(%</a:t>
            </a:r>
            <a:r>
              <a:rPr lang="en-US" dirty="0" err="1">
                <a:solidFill>
                  <a:srgbClr val="0070C0"/>
                </a:solidFill>
              </a:rPr>
              <a:t>i.addr</a:t>
            </a:r>
            <a:r>
              <a:rPr lang="en-US" dirty="0">
                <a:solidFill>
                  <a:srgbClr val="0070C0"/>
                </a:solidFill>
              </a:rPr>
              <a:t> = </a:t>
            </a:r>
            <a:r>
              <a:rPr lang="en-US" dirty="0" err="1">
                <a:solidFill>
                  <a:srgbClr val="0070C0"/>
                </a:solidFill>
              </a:rPr>
              <a:t>alloca</a:t>
            </a:r>
            <a:r>
              <a:rPr lang="en-US" dirty="0">
                <a:solidFill>
                  <a:srgbClr val="0070C0"/>
                </a:solidFill>
              </a:rPr>
              <a:t> i32, align 4), </a:t>
            </a:r>
            <a:r>
              <a:rPr lang="en-US" b="1" dirty="0" err="1"/>
              <a:t>llvm.dbg.declare</a:t>
            </a:r>
            <a:r>
              <a:rPr lang="en-US" b="1" dirty="0"/>
              <a:t> </a:t>
            </a:r>
            <a:r>
              <a:rPr lang="en-US" dirty="0"/>
              <a:t>is called with </a:t>
            </a:r>
            <a:r>
              <a:rPr lang="en-US" dirty="0">
                <a:solidFill>
                  <a:srgbClr val="0070C0"/>
                </a:solidFill>
              </a:rPr>
              <a:t>%</a:t>
            </a:r>
            <a:r>
              <a:rPr lang="en-US" dirty="0" err="1">
                <a:solidFill>
                  <a:srgbClr val="0070C0"/>
                </a:solidFill>
              </a:rPr>
              <a:t>i.addr</a:t>
            </a:r>
            <a:r>
              <a:rPr lang="en-US" dirty="0">
                <a:solidFill>
                  <a:srgbClr val="0070C0"/>
                </a:solidFill>
              </a:rPr>
              <a:t> </a:t>
            </a:r>
            <a:r>
              <a:rPr lang="en-US" dirty="0"/>
              <a:t>to link the variable </a:t>
            </a:r>
            <a:r>
              <a:rPr lang="en-US" b="1" dirty="0" err="1"/>
              <a:t>i</a:t>
            </a:r>
            <a:r>
              <a:rPr lang="en-US" dirty="0"/>
              <a:t> with its declaration location in the source </a:t>
            </a:r>
            <a:r>
              <a:rPr lang="en-US" dirty="0">
                <a:solidFill>
                  <a:srgbClr val="0070C0"/>
                </a:solidFill>
              </a:rPr>
              <a:t>(!</a:t>
            </a:r>
            <a:r>
              <a:rPr lang="en-US" dirty="0" err="1">
                <a:solidFill>
                  <a:srgbClr val="0070C0"/>
                </a:solidFill>
              </a:rPr>
              <a:t>DILocalVariable</a:t>
            </a:r>
            <a:r>
              <a:rPr lang="en-US" dirty="0">
                <a:solidFill>
                  <a:srgbClr val="0070C0"/>
                </a:solidFill>
              </a:rPr>
              <a:t>(name: "</a:t>
            </a:r>
            <a:r>
              <a:rPr lang="en-US" dirty="0" err="1">
                <a:solidFill>
                  <a:srgbClr val="0070C0"/>
                </a:solidFill>
              </a:rPr>
              <a:t>i</a:t>
            </a:r>
            <a:r>
              <a:rPr lang="en-US" dirty="0">
                <a:solidFill>
                  <a:srgbClr val="0070C0"/>
                </a:solidFill>
              </a:rPr>
              <a:t>", ...) and !</a:t>
            </a:r>
            <a:r>
              <a:rPr lang="en-US" dirty="0" err="1">
                <a:solidFill>
                  <a:srgbClr val="0070C0"/>
                </a:solidFill>
              </a:rPr>
              <a:t>DILocation</a:t>
            </a:r>
            <a:r>
              <a:rPr lang="en-US" dirty="0">
                <a:solidFill>
                  <a:srgbClr val="0070C0"/>
                </a:solidFill>
              </a:rPr>
              <a:t>(...)).</a:t>
            </a:r>
            <a:endParaRPr lang="en-IN" b="1" dirty="0">
              <a:solidFill>
                <a:srgbClr val="0070C0"/>
              </a:solidFill>
            </a:endParaRPr>
          </a:p>
          <a:p>
            <a:pPr marL="0" indent="0">
              <a:buNone/>
            </a:pPr>
            <a:endParaRPr lang="en-IN" b="1" dirty="0"/>
          </a:p>
        </p:txBody>
      </p:sp>
      <p:pic>
        <p:nvPicPr>
          <p:cNvPr id="4" name="Picture 4" descr="The Qt Experts - KDAB">
            <a:extLst>
              <a:ext uri="{FF2B5EF4-FFF2-40B4-BE49-F238E27FC236}">
                <a16:creationId xmlns:a16="http://schemas.microsoft.com/office/drawing/2014/main" id="{9F7487E0-1EDF-44BD-943D-111C2670C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8959" y="10477"/>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371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E838-0E4A-FA57-357E-F0CF0EBEC1DC}"/>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409092D-142C-C2D3-29CB-4C3853C2D003}"/>
              </a:ext>
            </a:extLst>
          </p:cNvPr>
          <p:cNvSpPr>
            <a:spLocks noGrp="1"/>
          </p:cNvSpPr>
          <p:nvPr>
            <p:ph idx="1"/>
          </p:nvPr>
        </p:nvSpPr>
        <p:spPr/>
        <p:txBody>
          <a:bodyPr/>
          <a:lstStyle/>
          <a:p>
            <a:r>
              <a:rPr lang="en-IN" dirty="0"/>
              <a:t>And f</a:t>
            </a:r>
            <a:r>
              <a:rPr lang="en-US" dirty="0"/>
              <a:t>or </a:t>
            </a:r>
            <a:r>
              <a:rPr lang="en-US" b="1" dirty="0" err="1"/>
              <a:t>llvm.dbg.value</a:t>
            </a:r>
            <a:r>
              <a:rPr lang="en-US" dirty="0"/>
              <a:t>: If in the subsequent IR, </a:t>
            </a:r>
            <a:r>
              <a:rPr lang="en-US" b="1" dirty="0" err="1"/>
              <a:t>i</a:t>
            </a:r>
            <a:r>
              <a:rPr lang="en-US" dirty="0"/>
              <a:t> is updated </a:t>
            </a:r>
          </a:p>
          <a:p>
            <a:r>
              <a:rPr lang="en-US" dirty="0">
                <a:solidFill>
                  <a:srgbClr val="0070C0"/>
                </a:solidFill>
              </a:rPr>
              <a:t>(%</a:t>
            </a:r>
            <a:r>
              <a:rPr lang="en-US" dirty="0" err="1">
                <a:solidFill>
                  <a:srgbClr val="0070C0"/>
                </a:solidFill>
              </a:rPr>
              <a:t>new_i</a:t>
            </a:r>
            <a:r>
              <a:rPr lang="en-US" dirty="0">
                <a:solidFill>
                  <a:srgbClr val="0070C0"/>
                </a:solidFill>
              </a:rPr>
              <a:t> = add i32 %</a:t>
            </a:r>
            <a:r>
              <a:rPr lang="en-US" dirty="0" err="1">
                <a:solidFill>
                  <a:srgbClr val="0070C0"/>
                </a:solidFill>
              </a:rPr>
              <a:t>i</a:t>
            </a:r>
            <a:r>
              <a:rPr lang="en-US" dirty="0">
                <a:solidFill>
                  <a:srgbClr val="0070C0"/>
                </a:solidFill>
              </a:rPr>
              <a:t>, 1)</a:t>
            </a:r>
            <a:r>
              <a:rPr lang="en-US" dirty="0"/>
              <a:t>, </a:t>
            </a:r>
            <a:r>
              <a:rPr lang="en-US" b="1" dirty="0" err="1"/>
              <a:t>llvm.dbg.value</a:t>
            </a:r>
            <a:r>
              <a:rPr lang="en-US" b="1" dirty="0"/>
              <a:t> </a:t>
            </a:r>
            <a:r>
              <a:rPr lang="en-US" dirty="0"/>
              <a:t>can be used to indicate that </a:t>
            </a:r>
            <a:r>
              <a:rPr lang="en-US" b="1" dirty="0" err="1"/>
              <a:t>i</a:t>
            </a:r>
            <a:r>
              <a:rPr lang="en-US" dirty="0"/>
              <a:t> now has a new value </a:t>
            </a:r>
            <a:r>
              <a:rPr lang="en-US" b="1" dirty="0"/>
              <a:t>(%</a:t>
            </a:r>
            <a:r>
              <a:rPr lang="en-US" b="1" dirty="0" err="1"/>
              <a:t>new_i</a:t>
            </a:r>
            <a:r>
              <a:rPr lang="en-US" b="1" dirty="0"/>
              <a:t>), </a:t>
            </a:r>
            <a:r>
              <a:rPr lang="en-US" dirty="0"/>
              <a:t>linking this updated value to the variable's source-level information.</a:t>
            </a:r>
            <a:endParaRPr lang="en-IN" dirty="0"/>
          </a:p>
        </p:txBody>
      </p:sp>
      <p:pic>
        <p:nvPicPr>
          <p:cNvPr id="5" name="Picture 4" descr="The Qt Experts - KDAB">
            <a:extLst>
              <a:ext uri="{FF2B5EF4-FFF2-40B4-BE49-F238E27FC236}">
                <a16:creationId xmlns:a16="http://schemas.microsoft.com/office/drawing/2014/main" id="{6D8CE5CF-197A-D28E-D0DD-6EA363916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37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F7C0-8F45-4EF1-EE46-E03A255CD2B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49C7C7E8-32F7-078E-A0F9-52161A3604D0}"/>
              </a:ext>
            </a:extLst>
          </p:cNvPr>
          <p:cNvSpPr>
            <a:spLocks noGrp="1"/>
          </p:cNvSpPr>
          <p:nvPr>
            <p:ph idx="1"/>
          </p:nvPr>
        </p:nvSpPr>
        <p:spPr/>
        <p:txBody>
          <a:bodyPr/>
          <a:lstStyle/>
          <a:p>
            <a:r>
              <a:rPr lang="en-IN" dirty="0"/>
              <a:t>So, Now we know we have enough information to at least give a try to build the “source expression” if the code is compiled with debug info </a:t>
            </a:r>
            <a:r>
              <a:rPr lang="en-IN" dirty="0" err="1"/>
              <a:t>onn</a:t>
            </a:r>
            <a:r>
              <a:rPr lang="en-IN" dirty="0"/>
              <a:t> (compiled using the option –g ). </a:t>
            </a:r>
          </a:p>
          <a:p>
            <a:endParaRPr lang="en-IN" dirty="0"/>
          </a:p>
        </p:txBody>
      </p:sp>
      <p:pic>
        <p:nvPicPr>
          <p:cNvPr id="4" name="Picture 4" descr="The Qt Experts - KDAB">
            <a:extLst>
              <a:ext uri="{FF2B5EF4-FFF2-40B4-BE49-F238E27FC236}">
                <a16:creationId xmlns:a16="http://schemas.microsoft.com/office/drawing/2014/main" id="{DBD90B76-B515-F288-00F6-217C4453B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571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F7C0-8F45-4EF1-EE46-E03A255CD2B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49C7C7E8-32F7-078E-A0F9-52161A3604D0}"/>
              </a:ext>
            </a:extLst>
          </p:cNvPr>
          <p:cNvSpPr>
            <a:spLocks noGrp="1"/>
          </p:cNvSpPr>
          <p:nvPr>
            <p:ph idx="1"/>
          </p:nvPr>
        </p:nvSpPr>
        <p:spPr/>
        <p:txBody>
          <a:bodyPr/>
          <a:lstStyle/>
          <a:p>
            <a:r>
              <a:rPr lang="en-IN" dirty="0"/>
              <a:t>So, Now we know we have enough information to at least give a try to build the “source expression” if the code is compiled with debug info </a:t>
            </a:r>
            <a:r>
              <a:rPr lang="en-IN" dirty="0" err="1"/>
              <a:t>onn</a:t>
            </a:r>
            <a:r>
              <a:rPr lang="en-IN" dirty="0"/>
              <a:t> (compiled using the option –g ). </a:t>
            </a:r>
          </a:p>
          <a:p>
            <a:r>
              <a:rPr lang="en-IN" dirty="0"/>
              <a:t>We used LLVM Intrinsic as a bridge </a:t>
            </a:r>
            <a:r>
              <a:rPr lang="en-US" b="0" i="0" dirty="0">
                <a:solidFill>
                  <a:srgbClr val="374151"/>
                </a:solidFill>
                <a:effectLst/>
                <a:latin typeface="Söhne"/>
              </a:rPr>
              <a:t>provide detailed insights into the origins of specific IR constructs.</a:t>
            </a:r>
            <a:endParaRPr lang="en-IN" dirty="0"/>
          </a:p>
          <a:p>
            <a:endParaRPr lang="en-IN" dirty="0"/>
          </a:p>
        </p:txBody>
      </p:sp>
      <p:pic>
        <p:nvPicPr>
          <p:cNvPr id="4" name="Picture 4" descr="The Qt Experts - KDAB">
            <a:extLst>
              <a:ext uri="{FF2B5EF4-FFF2-40B4-BE49-F238E27FC236}">
                <a16:creationId xmlns:a16="http://schemas.microsoft.com/office/drawing/2014/main" id="{E4E9197C-3819-6914-A71F-02227D66F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059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59370-A8D6-79D5-031E-1FC6893527CB}"/>
              </a:ext>
            </a:extLst>
          </p:cNvPr>
          <p:cNvSpPr>
            <a:spLocks noGrp="1"/>
          </p:cNvSpPr>
          <p:nvPr>
            <p:ph type="title"/>
          </p:nvPr>
        </p:nvSpPr>
        <p:spPr/>
        <p:txBody>
          <a:bodyPr/>
          <a:lstStyle/>
          <a:p>
            <a:r>
              <a:rPr lang="en-US" b="1" i="0" dirty="0">
                <a:effectLst/>
                <a:latin typeface="Söhne"/>
              </a:rPr>
              <a:t>Focus on Memory Access and Vectorization</a:t>
            </a:r>
            <a:br>
              <a:rPr lang="en-US" b="1" i="0" dirty="0">
                <a:effectLst/>
                <a:latin typeface="Söhne"/>
              </a:rPr>
            </a:br>
            <a:endParaRPr lang="en-IN" dirty="0"/>
          </a:p>
        </p:txBody>
      </p:sp>
      <p:sp>
        <p:nvSpPr>
          <p:cNvPr id="3" name="Content Placeholder 2">
            <a:extLst>
              <a:ext uri="{FF2B5EF4-FFF2-40B4-BE49-F238E27FC236}">
                <a16:creationId xmlns:a16="http://schemas.microsoft.com/office/drawing/2014/main" id="{CDE1E029-F96D-EFC4-BE6D-C29EAEDF6948}"/>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587040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59370-A8D6-79D5-031E-1FC6893527CB}"/>
              </a:ext>
            </a:extLst>
          </p:cNvPr>
          <p:cNvSpPr>
            <a:spLocks noGrp="1"/>
          </p:cNvSpPr>
          <p:nvPr>
            <p:ph type="title"/>
          </p:nvPr>
        </p:nvSpPr>
        <p:spPr/>
        <p:txBody>
          <a:bodyPr/>
          <a:lstStyle/>
          <a:p>
            <a:r>
              <a:rPr lang="en-US" b="1" i="0" dirty="0">
                <a:effectLst/>
                <a:latin typeface="Söhne"/>
              </a:rPr>
              <a:t>Focus on Memory Access and Vectorization</a:t>
            </a:r>
            <a:br>
              <a:rPr lang="en-US" b="1" i="0" dirty="0">
                <a:effectLst/>
                <a:latin typeface="Söhne"/>
              </a:rPr>
            </a:br>
            <a:endParaRPr lang="en-IN" dirty="0"/>
          </a:p>
        </p:txBody>
      </p:sp>
      <p:sp>
        <p:nvSpPr>
          <p:cNvPr id="3" name="Content Placeholder 2">
            <a:extLst>
              <a:ext uri="{FF2B5EF4-FFF2-40B4-BE49-F238E27FC236}">
                <a16:creationId xmlns:a16="http://schemas.microsoft.com/office/drawing/2014/main" id="{CDE1E029-F96D-EFC4-BE6D-C29EAEDF6948}"/>
              </a:ext>
            </a:extLst>
          </p:cNvPr>
          <p:cNvSpPr>
            <a:spLocks noGrp="1"/>
          </p:cNvSpPr>
          <p:nvPr>
            <p:ph idx="1"/>
          </p:nvPr>
        </p:nvSpPr>
        <p:spPr/>
        <p:txBody>
          <a:bodyPr/>
          <a:lstStyle/>
          <a:p>
            <a:r>
              <a:rPr lang="en-US" b="1" i="0" dirty="0">
                <a:effectLst/>
                <a:latin typeface="Söhne"/>
              </a:rPr>
              <a:t>Importance of Memory Access Patterns</a:t>
            </a:r>
            <a:r>
              <a:rPr lang="en-US" b="0" i="0" dirty="0">
                <a:solidFill>
                  <a:srgbClr val="374151"/>
                </a:solidFill>
                <a:effectLst/>
                <a:latin typeface="Söhne"/>
              </a:rPr>
              <a:t>: Efficient memory access is crucial for performance, especially for applications that can benefit from vectorization. Vectorization allows for multiple data operations to be performed in parallel, significantly speeding up computation.</a:t>
            </a:r>
            <a:endParaRPr lang="en-IN" dirty="0"/>
          </a:p>
        </p:txBody>
      </p:sp>
    </p:spTree>
    <p:extLst>
      <p:ext uri="{BB962C8B-B14F-4D97-AF65-F5344CB8AC3E}">
        <p14:creationId xmlns:p14="http://schemas.microsoft.com/office/powerpoint/2010/main" val="3709837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59370-A8D6-79D5-031E-1FC6893527CB}"/>
              </a:ext>
            </a:extLst>
          </p:cNvPr>
          <p:cNvSpPr>
            <a:spLocks noGrp="1"/>
          </p:cNvSpPr>
          <p:nvPr>
            <p:ph type="title"/>
          </p:nvPr>
        </p:nvSpPr>
        <p:spPr/>
        <p:txBody>
          <a:bodyPr/>
          <a:lstStyle/>
          <a:p>
            <a:r>
              <a:rPr lang="en-US" b="1" i="0" dirty="0">
                <a:effectLst/>
                <a:latin typeface="Söhne"/>
              </a:rPr>
              <a:t>Focus on Memory Access and Vectorization</a:t>
            </a:r>
            <a:br>
              <a:rPr lang="en-US" b="1" i="0" dirty="0">
                <a:effectLst/>
                <a:latin typeface="Söhne"/>
              </a:rPr>
            </a:br>
            <a:endParaRPr lang="en-IN" dirty="0"/>
          </a:p>
        </p:txBody>
      </p:sp>
      <p:sp>
        <p:nvSpPr>
          <p:cNvPr id="3" name="Content Placeholder 2">
            <a:extLst>
              <a:ext uri="{FF2B5EF4-FFF2-40B4-BE49-F238E27FC236}">
                <a16:creationId xmlns:a16="http://schemas.microsoft.com/office/drawing/2014/main" id="{CDE1E029-F96D-EFC4-BE6D-C29EAEDF6948}"/>
              </a:ext>
            </a:extLst>
          </p:cNvPr>
          <p:cNvSpPr>
            <a:spLocks noGrp="1"/>
          </p:cNvSpPr>
          <p:nvPr>
            <p:ph idx="1"/>
          </p:nvPr>
        </p:nvSpPr>
        <p:spPr/>
        <p:txBody>
          <a:bodyPr/>
          <a:lstStyle/>
          <a:p>
            <a:r>
              <a:rPr lang="en-US" b="1" i="0" dirty="0">
                <a:effectLst/>
                <a:latin typeface="Söhne"/>
              </a:rPr>
              <a:t>Importance of Memory Access Patterns</a:t>
            </a:r>
            <a:r>
              <a:rPr lang="en-US" b="0" i="0" dirty="0">
                <a:solidFill>
                  <a:srgbClr val="374151"/>
                </a:solidFill>
                <a:effectLst/>
                <a:latin typeface="Söhne"/>
              </a:rPr>
              <a:t>: Efficient memory access is crucial for performance, especially for applications that can benefit from vectorization. Vectorization allows for multiple data operations to be performed in parallel, significantly speeding up computation.</a:t>
            </a:r>
          </a:p>
          <a:p>
            <a:r>
              <a:rPr lang="en-US" b="1" i="0" dirty="0">
                <a:effectLst/>
                <a:latin typeface="Söhne"/>
              </a:rPr>
              <a:t>Project's Contribution</a:t>
            </a:r>
            <a:r>
              <a:rPr lang="en-US" b="0" i="0" dirty="0">
                <a:solidFill>
                  <a:srgbClr val="374151"/>
                </a:solidFill>
                <a:effectLst/>
                <a:latin typeface="Söhne"/>
              </a:rPr>
              <a:t>: By providing detailed source-level mappings, the project aids in identifying inefficient memory access patterns. This insight allows developers to restructure code, ensuring that memory accesses are aligned and contiguous where possible, thereby enabling more effective vectorization.</a:t>
            </a:r>
            <a:endParaRPr lang="en-IN" dirty="0"/>
          </a:p>
        </p:txBody>
      </p:sp>
    </p:spTree>
    <p:extLst>
      <p:ext uri="{BB962C8B-B14F-4D97-AF65-F5344CB8AC3E}">
        <p14:creationId xmlns:p14="http://schemas.microsoft.com/office/powerpoint/2010/main" val="1223707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44A8-02DF-FB1A-1522-20A3DB414669}"/>
              </a:ext>
            </a:extLst>
          </p:cNvPr>
          <p:cNvSpPr>
            <a:spLocks noGrp="1"/>
          </p:cNvSpPr>
          <p:nvPr>
            <p:ph type="title"/>
          </p:nvPr>
        </p:nvSpPr>
        <p:spPr/>
        <p:txBody>
          <a:bodyPr/>
          <a:lstStyle/>
          <a:p>
            <a:r>
              <a:rPr lang="en-IN" dirty="0"/>
              <a:t>Implementation Detail:</a:t>
            </a:r>
          </a:p>
        </p:txBody>
      </p:sp>
      <p:sp>
        <p:nvSpPr>
          <p:cNvPr id="3" name="Content Placeholder 2">
            <a:extLst>
              <a:ext uri="{FF2B5EF4-FFF2-40B4-BE49-F238E27FC236}">
                <a16:creationId xmlns:a16="http://schemas.microsoft.com/office/drawing/2014/main" id="{F4FCCFFF-8708-4845-817F-E54072DF8820}"/>
              </a:ext>
            </a:extLst>
          </p:cNvPr>
          <p:cNvSpPr>
            <a:spLocks noGrp="1"/>
          </p:cNvSpPr>
          <p:nvPr>
            <p:ph idx="1"/>
          </p:nvPr>
        </p:nvSpPr>
        <p:spPr/>
        <p:txBody>
          <a:bodyPr/>
          <a:lstStyle/>
          <a:p>
            <a:endParaRPr lang="en-IN" dirty="0"/>
          </a:p>
        </p:txBody>
      </p:sp>
      <p:pic>
        <p:nvPicPr>
          <p:cNvPr id="4" name="Picture 4" descr="The Qt Experts - KDAB">
            <a:extLst>
              <a:ext uri="{FF2B5EF4-FFF2-40B4-BE49-F238E27FC236}">
                <a16:creationId xmlns:a16="http://schemas.microsoft.com/office/drawing/2014/main" id="{137322B4-0567-FF0C-22A6-A5BC0D1724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968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44A8-02DF-FB1A-1522-20A3DB414669}"/>
              </a:ext>
            </a:extLst>
          </p:cNvPr>
          <p:cNvSpPr>
            <a:spLocks noGrp="1"/>
          </p:cNvSpPr>
          <p:nvPr>
            <p:ph type="title"/>
          </p:nvPr>
        </p:nvSpPr>
        <p:spPr/>
        <p:txBody>
          <a:bodyPr/>
          <a:lstStyle/>
          <a:p>
            <a:r>
              <a:rPr lang="en-IN" dirty="0"/>
              <a:t>Implementation Detail:</a:t>
            </a:r>
          </a:p>
        </p:txBody>
      </p:sp>
      <p:sp>
        <p:nvSpPr>
          <p:cNvPr id="3" name="Content Placeholder 2">
            <a:extLst>
              <a:ext uri="{FF2B5EF4-FFF2-40B4-BE49-F238E27FC236}">
                <a16:creationId xmlns:a16="http://schemas.microsoft.com/office/drawing/2014/main" id="{F4FCCFFF-8708-4845-817F-E54072DF8820}"/>
              </a:ext>
            </a:extLst>
          </p:cNvPr>
          <p:cNvSpPr>
            <a:spLocks noGrp="1"/>
          </p:cNvSpPr>
          <p:nvPr>
            <p:ph idx="1"/>
          </p:nvPr>
        </p:nvSpPr>
        <p:spPr/>
        <p:txBody>
          <a:bodyPr/>
          <a:lstStyle/>
          <a:p>
            <a:r>
              <a:rPr lang="en-IN" dirty="0"/>
              <a:t>For us the point of interest is </a:t>
            </a:r>
            <a:r>
              <a:rPr lang="en-IN" b="1" dirty="0"/>
              <a:t>load</a:t>
            </a:r>
            <a:r>
              <a:rPr lang="en-IN" dirty="0"/>
              <a:t> and </a:t>
            </a:r>
            <a:r>
              <a:rPr lang="en-IN" b="1" dirty="0"/>
              <a:t>store</a:t>
            </a:r>
            <a:r>
              <a:rPr lang="en-IN" dirty="0"/>
              <a:t> instruction, because we want to analyse the memory access patterns, which is useful for providing the remarks for vectorization.</a:t>
            </a:r>
          </a:p>
          <a:p>
            <a:endParaRPr lang="en-IN" dirty="0"/>
          </a:p>
        </p:txBody>
      </p:sp>
      <p:pic>
        <p:nvPicPr>
          <p:cNvPr id="4" name="Picture 4" descr="The Qt Experts - KDAB">
            <a:extLst>
              <a:ext uri="{FF2B5EF4-FFF2-40B4-BE49-F238E27FC236}">
                <a16:creationId xmlns:a16="http://schemas.microsoft.com/office/drawing/2014/main" id="{01DFA22D-D35C-BDBF-703C-23A11F1E7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49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44A8-02DF-FB1A-1522-20A3DB414669}"/>
              </a:ext>
            </a:extLst>
          </p:cNvPr>
          <p:cNvSpPr>
            <a:spLocks noGrp="1"/>
          </p:cNvSpPr>
          <p:nvPr>
            <p:ph type="title"/>
          </p:nvPr>
        </p:nvSpPr>
        <p:spPr/>
        <p:txBody>
          <a:bodyPr/>
          <a:lstStyle/>
          <a:p>
            <a:r>
              <a:rPr lang="en-IN" dirty="0"/>
              <a:t>Implementation Detail:</a:t>
            </a:r>
          </a:p>
        </p:txBody>
      </p:sp>
      <p:sp>
        <p:nvSpPr>
          <p:cNvPr id="3" name="Content Placeholder 2">
            <a:extLst>
              <a:ext uri="{FF2B5EF4-FFF2-40B4-BE49-F238E27FC236}">
                <a16:creationId xmlns:a16="http://schemas.microsoft.com/office/drawing/2014/main" id="{F4FCCFFF-8708-4845-817F-E54072DF8820}"/>
              </a:ext>
            </a:extLst>
          </p:cNvPr>
          <p:cNvSpPr>
            <a:spLocks noGrp="1"/>
          </p:cNvSpPr>
          <p:nvPr>
            <p:ph idx="1"/>
          </p:nvPr>
        </p:nvSpPr>
        <p:spPr/>
        <p:txBody>
          <a:bodyPr/>
          <a:lstStyle/>
          <a:p>
            <a:r>
              <a:rPr lang="en-IN" dirty="0"/>
              <a:t>For us the point of interest is </a:t>
            </a:r>
            <a:r>
              <a:rPr lang="en-IN" b="1" dirty="0"/>
              <a:t>load</a:t>
            </a:r>
            <a:r>
              <a:rPr lang="en-IN" dirty="0"/>
              <a:t> and </a:t>
            </a:r>
            <a:r>
              <a:rPr lang="en-IN" b="1" dirty="0"/>
              <a:t>store</a:t>
            </a:r>
            <a:r>
              <a:rPr lang="en-IN" dirty="0"/>
              <a:t> instruction, because we want to analyse the memory access patterns, which is useful for providing the remarks for vectorization.</a:t>
            </a:r>
          </a:p>
          <a:p>
            <a:endParaRPr lang="en-US" dirty="0"/>
          </a:p>
          <a:p>
            <a:r>
              <a:rPr lang="en-US" dirty="0"/>
              <a:t>long foo(long *</a:t>
            </a:r>
            <a:r>
              <a:rPr lang="en-US" dirty="0" err="1"/>
              <a:t>lp</a:t>
            </a:r>
            <a:r>
              <a:rPr lang="en-US" dirty="0"/>
              <a:t>, long n1, long n2)</a:t>
            </a:r>
          </a:p>
          <a:p>
            <a:pPr marL="0" indent="0">
              <a:buNone/>
            </a:pPr>
            <a:r>
              <a:rPr lang="en-US" dirty="0"/>
              <a:t> {</a:t>
            </a:r>
          </a:p>
          <a:p>
            <a:pPr marL="0" indent="0">
              <a:buNone/>
            </a:pPr>
            <a:r>
              <a:rPr lang="en-US" dirty="0"/>
              <a:t>  return </a:t>
            </a:r>
            <a:r>
              <a:rPr lang="en-US" dirty="0" err="1"/>
              <a:t>lp</a:t>
            </a:r>
            <a:r>
              <a:rPr lang="en-US" dirty="0"/>
              <a:t>[2 * n1 + n2];</a:t>
            </a:r>
          </a:p>
          <a:p>
            <a:pPr marL="0" indent="0">
              <a:buNone/>
            </a:pPr>
            <a:r>
              <a:rPr lang="en-US" dirty="0"/>
              <a:t> }</a:t>
            </a:r>
          </a:p>
          <a:p>
            <a:pPr marL="0" indent="0">
              <a:buNone/>
            </a:pPr>
            <a:r>
              <a:rPr lang="en-US" b="0" i="0" dirty="0">
                <a:solidFill>
                  <a:srgbClr val="222222"/>
                </a:solidFill>
                <a:effectLst/>
                <a:latin typeface="Arial" panose="020B0604020202020204" pitchFamily="34" charset="0"/>
              </a:rPr>
              <a:t>If you compile above using </a:t>
            </a:r>
            <a:r>
              <a:rPr lang="pt-BR" b="0" i="0" dirty="0">
                <a:solidFill>
                  <a:srgbClr val="0070C0"/>
                </a:solidFill>
                <a:effectLst/>
                <a:latin typeface="Arial" panose="020B0604020202020204" pitchFamily="34" charset="0"/>
              </a:rPr>
              <a:t>clang -O2 -S -g -emit-llvm test.c</a:t>
            </a:r>
            <a:endParaRPr lang="en-IN" dirty="0">
              <a:solidFill>
                <a:srgbClr val="0070C0"/>
              </a:solidFill>
            </a:endParaRPr>
          </a:p>
          <a:p>
            <a:pPr marL="0" indent="0">
              <a:buNone/>
            </a:pPr>
            <a:endParaRPr lang="en-IN" dirty="0"/>
          </a:p>
        </p:txBody>
      </p:sp>
      <p:pic>
        <p:nvPicPr>
          <p:cNvPr id="5" name="Picture 4" descr="The Qt Experts - KDAB">
            <a:extLst>
              <a:ext uri="{FF2B5EF4-FFF2-40B4-BE49-F238E27FC236}">
                <a16:creationId xmlns:a16="http://schemas.microsoft.com/office/drawing/2014/main" id="{C76F8B37-6CAE-6769-ED25-FA026C2477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80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1832-AC91-8B76-5473-54A5408247B5}"/>
              </a:ext>
            </a:extLst>
          </p:cNvPr>
          <p:cNvSpPr>
            <a:spLocks noGrp="1"/>
          </p:cNvSpPr>
          <p:nvPr>
            <p:ph type="title"/>
          </p:nvPr>
        </p:nvSpPr>
        <p:spPr/>
        <p:txBody>
          <a:bodyPr/>
          <a:lstStyle/>
          <a:p>
            <a:r>
              <a:rPr lang="en-IN" dirty="0"/>
              <a:t>But Why?</a:t>
            </a:r>
          </a:p>
        </p:txBody>
      </p:sp>
      <p:sp>
        <p:nvSpPr>
          <p:cNvPr id="3" name="Content Placeholder 2">
            <a:extLst>
              <a:ext uri="{FF2B5EF4-FFF2-40B4-BE49-F238E27FC236}">
                <a16:creationId xmlns:a16="http://schemas.microsoft.com/office/drawing/2014/main" id="{139714AC-61DD-23A1-8EDE-9BDC38B05E00}"/>
              </a:ext>
            </a:extLst>
          </p:cNvPr>
          <p:cNvSpPr>
            <a:spLocks noGrp="1"/>
          </p:cNvSpPr>
          <p:nvPr>
            <p:ph idx="1"/>
          </p:nvPr>
        </p:nvSpPr>
        <p:spPr/>
        <p:txBody>
          <a:bodyPr/>
          <a:lstStyle/>
          <a:p>
            <a:pPr algn="l"/>
            <a:r>
              <a:rPr lang="en-US" b="1" i="0" dirty="0">
                <a:solidFill>
                  <a:srgbClr val="374151"/>
                </a:solidFill>
                <a:effectLst/>
                <a:latin typeface="Söhne"/>
              </a:rPr>
              <a:t>The Challenge of Understanding Compiler Optimizations:</a:t>
            </a:r>
          </a:p>
          <a:p>
            <a:pPr marL="0" indent="0" algn="l">
              <a:buNone/>
            </a:pPr>
            <a:r>
              <a:rPr lang="en-US" b="0" i="0" dirty="0">
                <a:solidFill>
                  <a:srgbClr val="374151"/>
                </a:solidFill>
                <a:effectLst/>
                <a:latin typeface="Söhne"/>
              </a:rPr>
              <a:t>     Compilers like Clang perform complex optimizations, such as loop     vectorization, to enhance program performance.</a:t>
            </a:r>
          </a:p>
          <a:p>
            <a:pPr marL="0" indent="0" algn="l">
              <a:buNone/>
            </a:pPr>
            <a:endParaRPr lang="en-US" dirty="0">
              <a:solidFill>
                <a:srgbClr val="374151"/>
              </a:solidFill>
              <a:latin typeface="Söhne"/>
            </a:endParaRPr>
          </a:p>
          <a:p>
            <a:pPr marL="0" indent="0" algn="l">
              <a:buNone/>
            </a:pPr>
            <a:r>
              <a:rPr lang="en-US" b="0" i="0" dirty="0">
                <a:solidFill>
                  <a:srgbClr val="374151"/>
                </a:solidFill>
                <a:effectLst/>
                <a:latin typeface="Söhne"/>
              </a:rPr>
              <a:t>      </a:t>
            </a:r>
          </a:p>
        </p:txBody>
      </p:sp>
      <p:pic>
        <p:nvPicPr>
          <p:cNvPr id="4" name="Picture 4" descr="The Qt Experts - KDAB">
            <a:extLst>
              <a:ext uri="{FF2B5EF4-FFF2-40B4-BE49-F238E27FC236}">
                <a16:creationId xmlns:a16="http://schemas.microsoft.com/office/drawing/2014/main" id="{09543058-6608-8163-5F24-35AE4A9AE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622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B40B-5AB8-BBF8-5920-964B7F2B8144}"/>
              </a:ext>
            </a:extLst>
          </p:cNvPr>
          <p:cNvSpPr>
            <a:spLocks noGrp="1"/>
          </p:cNvSpPr>
          <p:nvPr>
            <p:ph type="title"/>
          </p:nvPr>
        </p:nvSpPr>
        <p:spPr>
          <a:xfrm>
            <a:off x="246155" y="-76940"/>
            <a:ext cx="10515600" cy="1325563"/>
          </a:xfrm>
        </p:spPr>
        <p:txBody>
          <a:bodyPr>
            <a:normAutofit/>
          </a:bodyPr>
          <a:lstStyle/>
          <a:p>
            <a:endParaRPr lang="en-IN" sz="2000" b="1" dirty="0"/>
          </a:p>
        </p:txBody>
      </p:sp>
      <p:pic>
        <p:nvPicPr>
          <p:cNvPr id="5" name="Content Placeholder 4">
            <a:extLst>
              <a:ext uri="{FF2B5EF4-FFF2-40B4-BE49-F238E27FC236}">
                <a16:creationId xmlns:a16="http://schemas.microsoft.com/office/drawing/2014/main" id="{8BEE1436-5503-5FED-7017-A0F8DC39316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720" y="170793"/>
            <a:ext cx="12066559" cy="6516414"/>
          </a:xfrm>
        </p:spPr>
      </p:pic>
    </p:spTree>
    <p:extLst>
      <p:ext uri="{BB962C8B-B14F-4D97-AF65-F5344CB8AC3E}">
        <p14:creationId xmlns:p14="http://schemas.microsoft.com/office/powerpoint/2010/main" val="162478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1BE6-5450-C7A7-730E-3993C6388BD0}"/>
              </a:ext>
            </a:extLst>
          </p:cNvPr>
          <p:cNvSpPr>
            <a:spLocks noGrp="1"/>
          </p:cNvSpPr>
          <p:nvPr>
            <p:ph type="title"/>
          </p:nvPr>
        </p:nvSpPr>
        <p:spPr/>
        <p:txBody>
          <a:bodyPr/>
          <a:lstStyle/>
          <a:p>
            <a:r>
              <a:rPr lang="en-IN" dirty="0"/>
              <a:t>And we want to set this mapping for e.g.</a:t>
            </a:r>
          </a:p>
        </p:txBody>
      </p:sp>
      <p:sp>
        <p:nvSpPr>
          <p:cNvPr id="3" name="Content Placeholder 2">
            <a:extLst>
              <a:ext uri="{FF2B5EF4-FFF2-40B4-BE49-F238E27FC236}">
                <a16:creationId xmlns:a16="http://schemas.microsoft.com/office/drawing/2014/main" id="{110D019F-ABDE-1ECE-1BCA-83FD4051E170}"/>
              </a:ext>
            </a:extLst>
          </p:cNvPr>
          <p:cNvSpPr>
            <a:spLocks noGrp="1"/>
          </p:cNvSpPr>
          <p:nvPr>
            <p:ph idx="1"/>
          </p:nvPr>
        </p:nvSpPr>
        <p:spPr/>
        <p:txBody>
          <a:bodyPr/>
          <a:lstStyle/>
          <a:p>
            <a:r>
              <a:rPr lang="pt-BR" dirty="0"/>
              <a:t>%4 --&gt;   n1 &lt;&lt; 1</a:t>
            </a:r>
          </a:p>
          <a:p>
            <a:r>
              <a:rPr lang="pt-BR" dirty="0"/>
              <a:t>%5 --&gt;   (n1 &lt;&lt; 1) + n2</a:t>
            </a:r>
          </a:p>
          <a:p>
            <a:r>
              <a:rPr lang="pt-BR" dirty="0"/>
              <a:t>%6 --&gt;   &amp;lp[(n1 &lt;&lt; 1) + n2]</a:t>
            </a:r>
          </a:p>
          <a:p>
            <a:r>
              <a:rPr lang="pt-BR" dirty="0"/>
              <a:t>%7 --&gt; *(&amp;lp[(n1 &lt;&lt; 1) + n2]) --&gt; lp[(n1 &lt;&lt; 1) + n2]</a:t>
            </a:r>
            <a:endParaRPr lang="en-IN" dirty="0"/>
          </a:p>
        </p:txBody>
      </p:sp>
    </p:spTree>
    <p:extLst>
      <p:ext uri="{BB962C8B-B14F-4D97-AF65-F5344CB8AC3E}">
        <p14:creationId xmlns:p14="http://schemas.microsoft.com/office/powerpoint/2010/main" val="325764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0DDF-8B50-51A2-623A-885D784EA08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2122A48-FCB1-F2C8-D90A-950DC299151B}"/>
              </a:ext>
            </a:extLst>
          </p:cNvPr>
          <p:cNvSpPr>
            <a:spLocks noGrp="1"/>
          </p:cNvSpPr>
          <p:nvPr>
            <p:ph idx="1"/>
          </p:nvPr>
        </p:nvSpPr>
        <p:spPr/>
        <p:txBody>
          <a:bodyPr>
            <a:normAutofit/>
          </a:bodyPr>
          <a:lstStyle/>
          <a:p>
            <a:r>
              <a:rPr lang="en-US" dirty="0"/>
              <a:t>As you can see from this example:</a:t>
            </a:r>
          </a:p>
          <a:p>
            <a:endParaRPr lang="en-US" dirty="0"/>
          </a:p>
          <a:p>
            <a:r>
              <a:rPr lang="en-US" dirty="0"/>
              <a:t>Computing the equivalent source expressions of interest will involve walking LLVM IR and using information provided in debug intrinsics.</a:t>
            </a:r>
          </a:p>
        </p:txBody>
      </p:sp>
      <p:pic>
        <p:nvPicPr>
          <p:cNvPr id="4" name="Picture 4" descr="The Qt Experts - KDAB">
            <a:extLst>
              <a:ext uri="{FF2B5EF4-FFF2-40B4-BE49-F238E27FC236}">
                <a16:creationId xmlns:a16="http://schemas.microsoft.com/office/drawing/2014/main" id="{10A7A272-A9DD-F4A5-95C1-04961183E2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618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0DDF-8B50-51A2-623A-885D784EA08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2122A48-FCB1-F2C8-D90A-950DC299151B}"/>
              </a:ext>
            </a:extLst>
          </p:cNvPr>
          <p:cNvSpPr>
            <a:spLocks noGrp="1"/>
          </p:cNvSpPr>
          <p:nvPr>
            <p:ph idx="1"/>
          </p:nvPr>
        </p:nvSpPr>
        <p:spPr/>
        <p:txBody>
          <a:bodyPr>
            <a:normAutofit/>
          </a:bodyPr>
          <a:lstStyle/>
          <a:p>
            <a:r>
              <a:rPr lang="en-US" dirty="0"/>
              <a:t>As you can see from this example:</a:t>
            </a:r>
          </a:p>
          <a:p>
            <a:endParaRPr lang="en-US" dirty="0"/>
          </a:p>
          <a:p>
            <a:r>
              <a:rPr lang="en-US" dirty="0"/>
              <a:t>Computing the equivalent source expressions of interest will involve walking LLVM IR and using information provided in debug intrinsics.</a:t>
            </a:r>
          </a:p>
          <a:p>
            <a:r>
              <a:rPr lang="en-US" dirty="0"/>
              <a:t>Even though our current interest is addresses used in load/store instructions, in order to compute the needed information we will need to compute the same for other LLVM instructions.</a:t>
            </a:r>
          </a:p>
        </p:txBody>
      </p:sp>
      <p:pic>
        <p:nvPicPr>
          <p:cNvPr id="4" name="Picture 4" descr="The Qt Experts - KDAB">
            <a:extLst>
              <a:ext uri="{FF2B5EF4-FFF2-40B4-BE49-F238E27FC236}">
                <a16:creationId xmlns:a16="http://schemas.microsoft.com/office/drawing/2014/main" id="{D5450B7E-C93C-452C-9CE8-C5E7FC2B47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85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0DDF-8B50-51A2-623A-885D784EA08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2122A48-FCB1-F2C8-D90A-950DC299151B}"/>
              </a:ext>
            </a:extLst>
          </p:cNvPr>
          <p:cNvSpPr>
            <a:spLocks noGrp="1"/>
          </p:cNvSpPr>
          <p:nvPr>
            <p:ph idx="1"/>
          </p:nvPr>
        </p:nvSpPr>
        <p:spPr/>
        <p:txBody>
          <a:bodyPr>
            <a:normAutofit lnSpcReduction="10000"/>
          </a:bodyPr>
          <a:lstStyle/>
          <a:p>
            <a:r>
              <a:rPr lang="en-US" dirty="0"/>
              <a:t>As you can see from this example:</a:t>
            </a:r>
          </a:p>
          <a:p>
            <a:endParaRPr lang="en-US" dirty="0"/>
          </a:p>
          <a:p>
            <a:r>
              <a:rPr lang="en-US" dirty="0"/>
              <a:t>Computing the equivalent source expressions of interest will involve walking LLVM IR and using information provided in debug intrinsics.</a:t>
            </a:r>
          </a:p>
          <a:p>
            <a:r>
              <a:rPr lang="en-US" dirty="0"/>
              <a:t>Even though our current interest is addresses used in load/store instructions, in order to compute the needed information we will need to compute the same for other LLVM instructions.</a:t>
            </a:r>
          </a:p>
          <a:p>
            <a:r>
              <a:rPr lang="en-US" dirty="0"/>
              <a:t>Optimizations may make it impossible to recover the original source expression. In the case above, for example </a:t>
            </a:r>
            <a:r>
              <a:rPr lang="en-US" b="1" dirty="0"/>
              <a:t>2 * n1 </a:t>
            </a:r>
            <a:r>
              <a:rPr lang="en-US" dirty="0"/>
              <a:t>is optimized  to </a:t>
            </a:r>
          </a:p>
          <a:p>
            <a:pPr marL="0" indent="0">
              <a:buNone/>
            </a:pPr>
            <a:r>
              <a:rPr lang="en-US" dirty="0"/>
              <a:t>  </a:t>
            </a:r>
            <a:r>
              <a:rPr lang="en-US" b="1" dirty="0"/>
              <a:t>n1 &lt;&lt; 1 </a:t>
            </a:r>
            <a:r>
              <a:rPr lang="en-US" dirty="0"/>
              <a:t>and recovering the original expression may not be possible.</a:t>
            </a:r>
          </a:p>
        </p:txBody>
      </p:sp>
      <p:pic>
        <p:nvPicPr>
          <p:cNvPr id="4" name="Picture 4" descr="The Qt Experts - KDAB">
            <a:extLst>
              <a:ext uri="{FF2B5EF4-FFF2-40B4-BE49-F238E27FC236}">
                <a16:creationId xmlns:a16="http://schemas.microsoft.com/office/drawing/2014/main" id="{E01D34CE-B397-B113-B494-21B6F39C8E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888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5EAF-8A81-6489-40CC-489CFD2753A3}"/>
              </a:ext>
            </a:extLst>
          </p:cNvPr>
          <p:cNvSpPr>
            <a:spLocks noGrp="1"/>
          </p:cNvSpPr>
          <p:nvPr>
            <p:ph type="title"/>
          </p:nvPr>
        </p:nvSpPr>
        <p:spPr/>
        <p:txBody>
          <a:bodyPr/>
          <a:lstStyle/>
          <a:p>
            <a:r>
              <a:rPr lang="en-IN" dirty="0"/>
              <a:t>Implementation detail cont.</a:t>
            </a:r>
          </a:p>
        </p:txBody>
      </p:sp>
      <p:sp>
        <p:nvSpPr>
          <p:cNvPr id="3" name="Content Placeholder 2">
            <a:extLst>
              <a:ext uri="{FF2B5EF4-FFF2-40B4-BE49-F238E27FC236}">
                <a16:creationId xmlns:a16="http://schemas.microsoft.com/office/drawing/2014/main" id="{87B58D01-253B-6FE4-0BBD-A58D77D4D8C5}"/>
              </a:ext>
            </a:extLst>
          </p:cNvPr>
          <p:cNvSpPr>
            <a:spLocks noGrp="1"/>
          </p:cNvSpPr>
          <p:nvPr>
            <p:ph idx="1"/>
          </p:nvPr>
        </p:nvSpPr>
        <p:spPr/>
        <p:txBody>
          <a:bodyPr/>
          <a:lstStyle/>
          <a:p>
            <a:r>
              <a:rPr lang="en-US" b="1" i="0" dirty="0">
                <a:effectLst/>
                <a:latin typeface="Söhne"/>
              </a:rPr>
              <a:t>Traverse IR</a:t>
            </a:r>
            <a:r>
              <a:rPr lang="en-US" b="0" i="0" dirty="0">
                <a:solidFill>
                  <a:srgbClr val="374151"/>
                </a:solidFill>
                <a:effectLst/>
                <a:latin typeface="Söhne"/>
              </a:rPr>
              <a:t>: Begin with a traversal of the LLVM Intermediate Representation, focusing on the structure of the function's basic blocks</a:t>
            </a:r>
            <a:endParaRPr lang="en-US" dirty="0"/>
          </a:p>
        </p:txBody>
      </p:sp>
      <p:pic>
        <p:nvPicPr>
          <p:cNvPr id="4" name="Picture 4" descr="The Qt Experts - KDAB">
            <a:extLst>
              <a:ext uri="{FF2B5EF4-FFF2-40B4-BE49-F238E27FC236}">
                <a16:creationId xmlns:a16="http://schemas.microsoft.com/office/drawing/2014/main" id="{2E94C65C-A3C8-6F1B-3863-F3503930C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93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5EAF-8A81-6489-40CC-489CFD2753A3}"/>
              </a:ext>
            </a:extLst>
          </p:cNvPr>
          <p:cNvSpPr>
            <a:spLocks noGrp="1"/>
          </p:cNvSpPr>
          <p:nvPr>
            <p:ph type="title"/>
          </p:nvPr>
        </p:nvSpPr>
        <p:spPr/>
        <p:txBody>
          <a:bodyPr/>
          <a:lstStyle/>
          <a:p>
            <a:r>
              <a:rPr lang="en-IN" dirty="0"/>
              <a:t>Implementation detail cont.</a:t>
            </a:r>
          </a:p>
        </p:txBody>
      </p:sp>
      <p:sp>
        <p:nvSpPr>
          <p:cNvPr id="3" name="Content Placeholder 2">
            <a:extLst>
              <a:ext uri="{FF2B5EF4-FFF2-40B4-BE49-F238E27FC236}">
                <a16:creationId xmlns:a16="http://schemas.microsoft.com/office/drawing/2014/main" id="{87B58D01-253B-6FE4-0BBD-A58D77D4D8C5}"/>
              </a:ext>
            </a:extLst>
          </p:cNvPr>
          <p:cNvSpPr>
            <a:spLocks noGrp="1"/>
          </p:cNvSpPr>
          <p:nvPr>
            <p:ph idx="1"/>
          </p:nvPr>
        </p:nvSpPr>
        <p:spPr/>
        <p:txBody>
          <a:bodyPr/>
          <a:lstStyle/>
          <a:p>
            <a:r>
              <a:rPr lang="en-US" b="1" i="0" dirty="0">
                <a:effectLst/>
                <a:latin typeface="Söhne"/>
              </a:rPr>
              <a:t>Traverse IR</a:t>
            </a:r>
            <a:r>
              <a:rPr lang="en-US" b="0" i="0" dirty="0">
                <a:solidFill>
                  <a:srgbClr val="374151"/>
                </a:solidFill>
                <a:effectLst/>
                <a:latin typeface="Söhne"/>
              </a:rPr>
              <a:t>: Begin with a traversal of the LLVM Intermediate Representation, focusing on the structure of the function's basic blocks</a:t>
            </a:r>
          </a:p>
          <a:p>
            <a:r>
              <a:rPr lang="en-US" b="1" dirty="0"/>
              <a:t>Identify Operations: </a:t>
            </a:r>
            <a:r>
              <a:rPr lang="en-US" dirty="0"/>
              <a:t>Specifically look for </a:t>
            </a:r>
            <a:r>
              <a:rPr lang="en-US" b="1" dirty="0"/>
              <a:t>load</a:t>
            </a:r>
            <a:r>
              <a:rPr lang="en-US" dirty="0"/>
              <a:t> and </a:t>
            </a:r>
            <a:r>
              <a:rPr lang="en-US" b="1" dirty="0"/>
              <a:t>store</a:t>
            </a:r>
            <a:r>
              <a:rPr lang="en-US" dirty="0"/>
              <a:t> instructions as they are directly involved in memory access and data flow, crucial for understanding variable usage and dependencies.</a:t>
            </a:r>
          </a:p>
          <a:p>
            <a:pPr marL="0" indent="0">
              <a:buNone/>
            </a:pPr>
            <a:endParaRPr lang="en-US" dirty="0"/>
          </a:p>
        </p:txBody>
      </p:sp>
      <p:pic>
        <p:nvPicPr>
          <p:cNvPr id="5" name="Picture 4" descr="The Qt Experts - KDAB">
            <a:extLst>
              <a:ext uri="{FF2B5EF4-FFF2-40B4-BE49-F238E27FC236}">
                <a16:creationId xmlns:a16="http://schemas.microsoft.com/office/drawing/2014/main" id="{8BD27EDB-EA3D-7B81-9DF4-1257D1ECE1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21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5EAF-8A81-6489-40CC-489CFD2753A3}"/>
              </a:ext>
            </a:extLst>
          </p:cNvPr>
          <p:cNvSpPr>
            <a:spLocks noGrp="1"/>
          </p:cNvSpPr>
          <p:nvPr>
            <p:ph type="title"/>
          </p:nvPr>
        </p:nvSpPr>
        <p:spPr/>
        <p:txBody>
          <a:bodyPr/>
          <a:lstStyle/>
          <a:p>
            <a:r>
              <a:rPr lang="en-IN" dirty="0"/>
              <a:t>Implementation detail cont.</a:t>
            </a:r>
          </a:p>
        </p:txBody>
      </p:sp>
      <p:sp>
        <p:nvSpPr>
          <p:cNvPr id="3" name="Content Placeholder 2">
            <a:extLst>
              <a:ext uri="{FF2B5EF4-FFF2-40B4-BE49-F238E27FC236}">
                <a16:creationId xmlns:a16="http://schemas.microsoft.com/office/drawing/2014/main" id="{87B58D01-253B-6FE4-0BBD-A58D77D4D8C5}"/>
              </a:ext>
            </a:extLst>
          </p:cNvPr>
          <p:cNvSpPr>
            <a:spLocks noGrp="1"/>
          </p:cNvSpPr>
          <p:nvPr>
            <p:ph idx="1"/>
          </p:nvPr>
        </p:nvSpPr>
        <p:spPr/>
        <p:txBody>
          <a:bodyPr/>
          <a:lstStyle/>
          <a:p>
            <a:r>
              <a:rPr lang="en-US" b="1" i="0" dirty="0">
                <a:effectLst/>
                <a:latin typeface="Söhne"/>
              </a:rPr>
              <a:t>Traverse IR</a:t>
            </a:r>
            <a:r>
              <a:rPr lang="en-US" b="0" i="0" dirty="0">
                <a:solidFill>
                  <a:srgbClr val="374151"/>
                </a:solidFill>
                <a:effectLst/>
                <a:latin typeface="Söhne"/>
              </a:rPr>
              <a:t>: Begin with a traversal of the LLVM Intermediate Representation, focusing on the structure of the function's basic blocks</a:t>
            </a:r>
          </a:p>
          <a:p>
            <a:r>
              <a:rPr lang="en-US" b="1" dirty="0"/>
              <a:t>Identify Operations: </a:t>
            </a:r>
            <a:r>
              <a:rPr lang="en-US" dirty="0"/>
              <a:t>Specifically look for </a:t>
            </a:r>
            <a:r>
              <a:rPr lang="en-US" b="1" dirty="0"/>
              <a:t>load</a:t>
            </a:r>
            <a:r>
              <a:rPr lang="en-US" dirty="0"/>
              <a:t> and </a:t>
            </a:r>
            <a:r>
              <a:rPr lang="en-US" b="1" dirty="0"/>
              <a:t>store</a:t>
            </a:r>
            <a:r>
              <a:rPr lang="en-US" dirty="0"/>
              <a:t> instructions as they are directly involved in memory access and data flow, crucial for understanding variable usage and dependencies.</a:t>
            </a:r>
          </a:p>
          <a:p>
            <a:r>
              <a:rPr lang="en-US" b="1" i="0" dirty="0">
                <a:effectLst/>
                <a:latin typeface="Söhne"/>
              </a:rPr>
              <a:t>Trace Operands</a:t>
            </a:r>
            <a:r>
              <a:rPr lang="en-US" b="0" i="0" dirty="0">
                <a:solidFill>
                  <a:srgbClr val="374151"/>
                </a:solidFill>
                <a:effectLst/>
                <a:latin typeface="Söhne"/>
              </a:rPr>
              <a:t>: For each identified operation, trace back its operands. This may involve following chains of instructions to understand the origin of values.</a:t>
            </a:r>
            <a:endParaRPr lang="en-US" dirty="0"/>
          </a:p>
          <a:p>
            <a:pPr marL="0" indent="0">
              <a:buNone/>
            </a:pPr>
            <a:endParaRPr lang="en-US" dirty="0"/>
          </a:p>
        </p:txBody>
      </p:sp>
      <p:pic>
        <p:nvPicPr>
          <p:cNvPr id="4" name="Picture 4" descr="The Qt Experts - KDAB">
            <a:extLst>
              <a:ext uri="{FF2B5EF4-FFF2-40B4-BE49-F238E27FC236}">
                <a16:creationId xmlns:a16="http://schemas.microsoft.com/office/drawing/2014/main" id="{37ADDF7D-6B00-F614-75EC-558F62B6F4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802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C70E-CEEC-939C-2783-4F4BA0C662E3}"/>
              </a:ext>
            </a:extLst>
          </p:cNvPr>
          <p:cNvSpPr>
            <a:spLocks noGrp="1"/>
          </p:cNvSpPr>
          <p:nvPr>
            <p:ph type="title"/>
          </p:nvPr>
        </p:nvSpPr>
        <p:spPr/>
        <p:txBody>
          <a:bodyPr/>
          <a:lstStyle/>
          <a:p>
            <a:r>
              <a:rPr lang="en-IN" dirty="0"/>
              <a:t>Implementation detail cont.</a:t>
            </a:r>
          </a:p>
        </p:txBody>
      </p:sp>
      <p:sp>
        <p:nvSpPr>
          <p:cNvPr id="3" name="Content Placeholder 2">
            <a:extLst>
              <a:ext uri="{FF2B5EF4-FFF2-40B4-BE49-F238E27FC236}">
                <a16:creationId xmlns:a16="http://schemas.microsoft.com/office/drawing/2014/main" id="{20D62474-D240-EED3-A32F-EFF4F2338304}"/>
              </a:ext>
            </a:extLst>
          </p:cNvPr>
          <p:cNvSpPr>
            <a:spLocks noGrp="1"/>
          </p:cNvSpPr>
          <p:nvPr>
            <p:ph idx="1"/>
          </p:nvPr>
        </p:nvSpPr>
        <p:spPr/>
        <p:txBody>
          <a:bodyPr/>
          <a:lstStyle/>
          <a:p>
            <a:r>
              <a:rPr lang="en-US" b="1" dirty="0"/>
              <a:t>Utilize Metadata</a:t>
            </a:r>
            <a:r>
              <a:rPr lang="en-US" dirty="0"/>
              <a:t>: Check if operands or their related instructions are associated with debug metadata. This metadata, generated with the </a:t>
            </a:r>
          </a:p>
          <a:p>
            <a:pPr marL="0" indent="0">
              <a:buNone/>
            </a:pPr>
            <a:r>
              <a:rPr lang="en-US" dirty="0"/>
              <a:t>  </a:t>
            </a:r>
            <a:r>
              <a:rPr lang="en-US" dirty="0">
                <a:solidFill>
                  <a:schemeClr val="accent1"/>
                </a:solidFill>
              </a:rPr>
              <a:t>-g </a:t>
            </a:r>
            <a:r>
              <a:rPr lang="en-US" dirty="0"/>
              <a:t>option during compilation, includes crucial source-level information like variable names.</a:t>
            </a:r>
          </a:p>
          <a:p>
            <a:endParaRPr lang="en-IN" dirty="0"/>
          </a:p>
        </p:txBody>
      </p:sp>
      <p:pic>
        <p:nvPicPr>
          <p:cNvPr id="5" name="Picture 4" descr="The Qt Experts - KDAB">
            <a:extLst>
              <a:ext uri="{FF2B5EF4-FFF2-40B4-BE49-F238E27FC236}">
                <a16:creationId xmlns:a16="http://schemas.microsoft.com/office/drawing/2014/main" id="{1BC44A3D-B47E-9CA4-0A49-3EC0506612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672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C70E-CEEC-939C-2783-4F4BA0C662E3}"/>
              </a:ext>
            </a:extLst>
          </p:cNvPr>
          <p:cNvSpPr>
            <a:spLocks noGrp="1"/>
          </p:cNvSpPr>
          <p:nvPr>
            <p:ph type="title"/>
          </p:nvPr>
        </p:nvSpPr>
        <p:spPr/>
        <p:txBody>
          <a:bodyPr/>
          <a:lstStyle/>
          <a:p>
            <a:r>
              <a:rPr lang="en-IN" dirty="0"/>
              <a:t>Implementation detail cont.</a:t>
            </a:r>
          </a:p>
        </p:txBody>
      </p:sp>
      <p:sp>
        <p:nvSpPr>
          <p:cNvPr id="3" name="Content Placeholder 2">
            <a:extLst>
              <a:ext uri="{FF2B5EF4-FFF2-40B4-BE49-F238E27FC236}">
                <a16:creationId xmlns:a16="http://schemas.microsoft.com/office/drawing/2014/main" id="{20D62474-D240-EED3-A32F-EFF4F2338304}"/>
              </a:ext>
            </a:extLst>
          </p:cNvPr>
          <p:cNvSpPr>
            <a:spLocks noGrp="1"/>
          </p:cNvSpPr>
          <p:nvPr>
            <p:ph idx="1"/>
          </p:nvPr>
        </p:nvSpPr>
        <p:spPr/>
        <p:txBody>
          <a:bodyPr/>
          <a:lstStyle/>
          <a:p>
            <a:r>
              <a:rPr lang="en-US" b="1" dirty="0"/>
              <a:t>Utilize Metadata</a:t>
            </a:r>
            <a:r>
              <a:rPr lang="en-US" dirty="0"/>
              <a:t>: Check if operands or their related instructions are associated with debug metadata. This metadata, generated with the </a:t>
            </a:r>
          </a:p>
          <a:p>
            <a:pPr marL="0" indent="0">
              <a:buNone/>
            </a:pPr>
            <a:r>
              <a:rPr lang="en-US" dirty="0"/>
              <a:t> </a:t>
            </a:r>
            <a:r>
              <a:rPr lang="en-US" dirty="0">
                <a:solidFill>
                  <a:schemeClr val="accent1"/>
                </a:solidFill>
              </a:rPr>
              <a:t> -g </a:t>
            </a:r>
            <a:r>
              <a:rPr lang="en-US" dirty="0"/>
              <a:t>option during compilation, includes crucial source-level information like variable names.</a:t>
            </a:r>
          </a:p>
          <a:p>
            <a:r>
              <a:rPr lang="en-US" b="1" i="0" dirty="0">
                <a:effectLst/>
                <a:latin typeface="Söhne"/>
              </a:rPr>
              <a:t>Reconstruct Expressions</a:t>
            </a:r>
            <a:r>
              <a:rPr lang="en-US" b="0" i="0" dirty="0">
                <a:solidFill>
                  <a:srgbClr val="374151"/>
                </a:solidFill>
                <a:effectLst/>
                <a:latin typeface="Söhne"/>
              </a:rPr>
              <a:t>: Leveraging the traced instructions and metadata, reconstruct the equivalent source-level expression. This involves understanding the semantics of the LLVM IR instructions and how they map to source code constructs.</a:t>
            </a:r>
            <a:endParaRPr lang="en-US" dirty="0"/>
          </a:p>
          <a:p>
            <a:endParaRPr lang="en-IN" dirty="0"/>
          </a:p>
        </p:txBody>
      </p:sp>
      <p:pic>
        <p:nvPicPr>
          <p:cNvPr id="4" name="Picture 4" descr="The Qt Experts - KDAB">
            <a:extLst>
              <a:ext uri="{FF2B5EF4-FFF2-40B4-BE49-F238E27FC236}">
                <a16:creationId xmlns:a16="http://schemas.microsoft.com/office/drawing/2014/main" id="{79F2167C-DEF0-7B49-112B-2B8E6C8A1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680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31832-AC91-8B76-5473-54A5408247B5}"/>
              </a:ext>
            </a:extLst>
          </p:cNvPr>
          <p:cNvSpPr>
            <a:spLocks noGrp="1"/>
          </p:cNvSpPr>
          <p:nvPr>
            <p:ph type="title"/>
          </p:nvPr>
        </p:nvSpPr>
        <p:spPr/>
        <p:txBody>
          <a:bodyPr/>
          <a:lstStyle/>
          <a:p>
            <a:r>
              <a:rPr lang="en-IN" dirty="0"/>
              <a:t>But Why?</a:t>
            </a:r>
          </a:p>
        </p:txBody>
      </p:sp>
      <p:sp>
        <p:nvSpPr>
          <p:cNvPr id="3" name="Content Placeholder 2">
            <a:extLst>
              <a:ext uri="{FF2B5EF4-FFF2-40B4-BE49-F238E27FC236}">
                <a16:creationId xmlns:a16="http://schemas.microsoft.com/office/drawing/2014/main" id="{139714AC-61DD-23A1-8EDE-9BDC38B05E00}"/>
              </a:ext>
            </a:extLst>
          </p:cNvPr>
          <p:cNvSpPr>
            <a:spLocks noGrp="1"/>
          </p:cNvSpPr>
          <p:nvPr>
            <p:ph idx="1"/>
          </p:nvPr>
        </p:nvSpPr>
        <p:spPr/>
        <p:txBody>
          <a:bodyPr/>
          <a:lstStyle/>
          <a:p>
            <a:pPr algn="l"/>
            <a:r>
              <a:rPr lang="en-US" b="1" i="0" dirty="0">
                <a:solidFill>
                  <a:srgbClr val="374151"/>
                </a:solidFill>
                <a:effectLst/>
                <a:latin typeface="Söhne"/>
              </a:rPr>
              <a:t>The Challenge of Understanding Compiler Optimizations:</a:t>
            </a:r>
          </a:p>
          <a:p>
            <a:pPr marL="0" indent="0" algn="l">
              <a:buNone/>
            </a:pPr>
            <a:r>
              <a:rPr lang="en-US" b="0" i="0" dirty="0">
                <a:solidFill>
                  <a:srgbClr val="374151"/>
                </a:solidFill>
                <a:effectLst/>
                <a:latin typeface="Söhne"/>
              </a:rPr>
              <a:t>     Compilers like Clang perform complex optimizations, such as loop     vectorization, to enhance program performance.</a:t>
            </a:r>
          </a:p>
          <a:p>
            <a:pPr marL="0" indent="0" algn="l">
              <a:buNone/>
            </a:pPr>
            <a:endParaRPr lang="en-US" dirty="0">
              <a:solidFill>
                <a:srgbClr val="374151"/>
              </a:solidFill>
              <a:latin typeface="Söhne"/>
            </a:endParaRPr>
          </a:p>
          <a:p>
            <a:pPr marL="0" indent="0" algn="l">
              <a:buNone/>
            </a:pPr>
            <a:r>
              <a:rPr lang="en-US" b="0" i="0" dirty="0">
                <a:solidFill>
                  <a:srgbClr val="374151"/>
                </a:solidFill>
                <a:effectLst/>
                <a:latin typeface="Söhne"/>
              </a:rPr>
              <a:t>      Understanding </a:t>
            </a:r>
            <a:r>
              <a:rPr lang="en-US" b="1" i="1" dirty="0">
                <a:solidFill>
                  <a:srgbClr val="374151"/>
                </a:solidFill>
                <a:effectLst/>
                <a:latin typeface="Söhne"/>
              </a:rPr>
              <a:t>why</a:t>
            </a:r>
            <a:r>
              <a:rPr lang="en-US" b="0" i="0" dirty="0">
                <a:solidFill>
                  <a:srgbClr val="374151"/>
                </a:solidFill>
                <a:effectLst/>
                <a:latin typeface="Söhne"/>
              </a:rPr>
              <a:t> and </a:t>
            </a:r>
            <a:r>
              <a:rPr lang="en-US" b="1" i="1" dirty="0">
                <a:solidFill>
                  <a:srgbClr val="374151"/>
                </a:solidFill>
                <a:effectLst/>
                <a:latin typeface="Söhne"/>
              </a:rPr>
              <a:t>how</a:t>
            </a:r>
            <a:r>
              <a:rPr lang="en-US" b="0" i="0" dirty="0">
                <a:solidFill>
                  <a:srgbClr val="374151"/>
                </a:solidFill>
                <a:effectLst/>
                <a:latin typeface="Söhne"/>
              </a:rPr>
              <a:t> these optimizations occur is not always straightforward, even for experienced developers.</a:t>
            </a:r>
          </a:p>
        </p:txBody>
      </p:sp>
      <p:pic>
        <p:nvPicPr>
          <p:cNvPr id="4" name="Picture 4" descr="The Qt Experts - KDAB">
            <a:extLst>
              <a:ext uri="{FF2B5EF4-FFF2-40B4-BE49-F238E27FC236}">
                <a16:creationId xmlns:a16="http://schemas.microsoft.com/office/drawing/2014/main" id="{09543058-6608-8163-5F24-35AE4A9AE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654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4669D-B3C7-C0E6-53C4-2041C26F8D67}"/>
              </a:ext>
            </a:extLst>
          </p:cNvPr>
          <p:cNvSpPr>
            <a:spLocks noGrp="1"/>
          </p:cNvSpPr>
          <p:nvPr>
            <p:ph type="title"/>
          </p:nvPr>
        </p:nvSpPr>
        <p:spPr/>
        <p:txBody>
          <a:bodyPr/>
          <a:lstStyle/>
          <a:p>
            <a:r>
              <a:rPr lang="en-IN" dirty="0"/>
              <a:t>Current State</a:t>
            </a:r>
          </a:p>
        </p:txBody>
      </p:sp>
      <p:sp>
        <p:nvSpPr>
          <p:cNvPr id="3" name="Content Placeholder 2">
            <a:extLst>
              <a:ext uri="{FF2B5EF4-FFF2-40B4-BE49-F238E27FC236}">
                <a16:creationId xmlns:a16="http://schemas.microsoft.com/office/drawing/2014/main" id="{EADAD5E0-17EB-A9EA-497B-7B4EAF73FA37}"/>
              </a:ext>
            </a:extLst>
          </p:cNvPr>
          <p:cNvSpPr>
            <a:spLocks noGrp="1"/>
          </p:cNvSpPr>
          <p:nvPr>
            <p:ph idx="1"/>
          </p:nvPr>
        </p:nvSpPr>
        <p:spPr/>
        <p:txBody>
          <a:bodyPr>
            <a:normAutofit fontScale="92500" lnSpcReduction="10000"/>
          </a:bodyPr>
          <a:lstStyle/>
          <a:p>
            <a:r>
              <a:rPr lang="en-IN" dirty="0"/>
              <a:t>Not yet upstream to LLVM. PR </a:t>
            </a:r>
            <a:r>
              <a:rPr lang="en-US" dirty="0">
                <a:hlinkClick r:id="rId2"/>
              </a:rPr>
              <a:t>[Analysis][LV] Map LLVM values to source level expression by </a:t>
            </a:r>
            <a:r>
              <a:rPr lang="en-US" dirty="0" err="1">
                <a:hlinkClick r:id="rId2"/>
              </a:rPr>
              <a:t>phyBrackets</a:t>
            </a:r>
            <a:r>
              <a:rPr lang="en-US" dirty="0">
                <a:hlinkClick r:id="rId2"/>
              </a:rPr>
              <a:t> · Pull Request #66591 · </a:t>
            </a:r>
            <a:r>
              <a:rPr lang="en-US" dirty="0" err="1">
                <a:hlinkClick r:id="rId2"/>
              </a:rPr>
              <a:t>llvm</a:t>
            </a:r>
            <a:r>
              <a:rPr lang="en-US" dirty="0">
                <a:hlinkClick r:id="rId2"/>
              </a:rPr>
              <a:t>/</a:t>
            </a:r>
            <a:r>
              <a:rPr lang="en-US" dirty="0" err="1">
                <a:hlinkClick r:id="rId2"/>
              </a:rPr>
              <a:t>llvm</a:t>
            </a:r>
            <a:r>
              <a:rPr lang="en-US" dirty="0">
                <a:hlinkClick r:id="rId2"/>
              </a:rPr>
              <a:t>-project · GitHub</a:t>
            </a:r>
            <a:endParaRPr lang="en-IN" dirty="0"/>
          </a:p>
          <a:p>
            <a:r>
              <a:rPr lang="en-IN" dirty="0"/>
              <a:t>We need more review on the patch and some active work from me and if any of you interested. </a:t>
            </a:r>
          </a:p>
          <a:p>
            <a:r>
              <a:rPr lang="en-IN" dirty="0"/>
              <a:t>Struct pose a unique challenge due to their intricate representation with the IR.</a:t>
            </a:r>
          </a:p>
          <a:p>
            <a:r>
              <a:rPr lang="en-IN" dirty="0"/>
              <a:t>Accurate source level expression in case of optimization is still a problem.</a:t>
            </a:r>
          </a:p>
          <a:p>
            <a:r>
              <a:rPr lang="en-US" dirty="0"/>
              <a:t>There isn’t always a 1:1 mapping between source code and IR: sometimes multiple source code constructions result in the same IR, e.g. </a:t>
            </a:r>
            <a:r>
              <a:rPr lang="en-US" dirty="0">
                <a:solidFill>
                  <a:schemeClr val="accent1"/>
                </a:solidFill>
              </a:rPr>
              <a:t>*</a:t>
            </a:r>
            <a:r>
              <a:rPr lang="en-US" dirty="0" err="1">
                <a:solidFill>
                  <a:schemeClr val="accent1"/>
                </a:solidFill>
              </a:rPr>
              <a:t>ptr</a:t>
            </a:r>
            <a:r>
              <a:rPr lang="en-US" dirty="0">
                <a:solidFill>
                  <a:schemeClr val="accent1"/>
                </a:solidFill>
              </a:rPr>
              <a:t> </a:t>
            </a:r>
            <a:r>
              <a:rPr lang="en-US" dirty="0"/>
              <a:t>and </a:t>
            </a:r>
            <a:r>
              <a:rPr lang="en-US" dirty="0" err="1">
                <a:solidFill>
                  <a:schemeClr val="accent1"/>
                </a:solidFill>
              </a:rPr>
              <a:t>ptr</a:t>
            </a:r>
            <a:r>
              <a:rPr lang="en-US" dirty="0">
                <a:solidFill>
                  <a:schemeClr val="accent1"/>
                </a:solidFill>
              </a:rPr>
              <a:t>[0]</a:t>
            </a:r>
            <a:r>
              <a:rPr lang="en-US" dirty="0"/>
              <a:t>. Which pattern should be used when there are multiple options?</a:t>
            </a:r>
            <a:endParaRPr lang="en-IN" dirty="0"/>
          </a:p>
        </p:txBody>
      </p:sp>
    </p:spTree>
    <p:extLst>
      <p:ext uri="{BB962C8B-B14F-4D97-AF65-F5344CB8AC3E}">
        <p14:creationId xmlns:p14="http://schemas.microsoft.com/office/powerpoint/2010/main" val="7821300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962C-A5A6-082B-244E-BD8CF72EAE6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CB338C-C889-B20C-BA89-D6D9CC0D18E7}"/>
              </a:ext>
            </a:extLst>
          </p:cNvPr>
          <p:cNvSpPr>
            <a:spLocks noGrp="1"/>
          </p:cNvSpPr>
          <p:nvPr>
            <p:ph idx="1"/>
          </p:nvPr>
        </p:nvSpPr>
        <p:spPr/>
        <p:txBody>
          <a:bodyPr/>
          <a:lstStyle/>
          <a:p>
            <a:r>
              <a:rPr lang="en-IN" dirty="0"/>
              <a:t>                                     Thank You for Listening!</a:t>
            </a:r>
          </a:p>
          <a:p>
            <a:r>
              <a:rPr lang="en-IN" dirty="0"/>
              <a:t>Reach Out to me in case any of you interested in knowing more about the project and the algorithm. </a:t>
            </a:r>
          </a:p>
          <a:p>
            <a:r>
              <a:rPr lang="en-IN" dirty="0"/>
              <a:t>Contact : </a:t>
            </a:r>
            <a:r>
              <a:rPr lang="en-IN" dirty="0">
                <a:hlinkClick r:id="rId2"/>
              </a:rPr>
              <a:t>physhivam@gmail.com</a:t>
            </a:r>
            <a:r>
              <a:rPr lang="en-IN" dirty="0"/>
              <a:t>  </a:t>
            </a:r>
          </a:p>
          <a:p>
            <a:r>
              <a:rPr lang="en-IN" dirty="0"/>
              <a:t>Discord : @phybrackets</a:t>
            </a:r>
          </a:p>
        </p:txBody>
      </p:sp>
    </p:spTree>
    <p:extLst>
      <p:ext uri="{BB962C8B-B14F-4D97-AF65-F5344CB8AC3E}">
        <p14:creationId xmlns:p14="http://schemas.microsoft.com/office/powerpoint/2010/main" val="19169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DFA8-9272-D629-5600-236BCA27587C}"/>
              </a:ext>
            </a:extLst>
          </p:cNvPr>
          <p:cNvSpPr>
            <a:spLocks noGrp="1"/>
          </p:cNvSpPr>
          <p:nvPr>
            <p:ph type="title"/>
          </p:nvPr>
        </p:nvSpPr>
        <p:spPr/>
        <p:txBody>
          <a:bodyPr/>
          <a:lstStyle/>
          <a:p>
            <a:r>
              <a:rPr lang="en-IN" dirty="0"/>
              <a:t>Consider an example :</a:t>
            </a:r>
          </a:p>
        </p:txBody>
      </p:sp>
      <p:sp>
        <p:nvSpPr>
          <p:cNvPr id="3" name="Content Placeholder 2">
            <a:extLst>
              <a:ext uri="{FF2B5EF4-FFF2-40B4-BE49-F238E27FC236}">
                <a16:creationId xmlns:a16="http://schemas.microsoft.com/office/drawing/2014/main" id="{DB5A81B4-1A6E-AD84-8E19-3F97E3E42A41}"/>
              </a:ext>
            </a:extLst>
          </p:cNvPr>
          <p:cNvSpPr>
            <a:spLocks noGrp="1"/>
          </p:cNvSpPr>
          <p:nvPr>
            <p:ph idx="1"/>
          </p:nvPr>
        </p:nvSpPr>
        <p:spPr/>
        <p:txBody>
          <a:bodyPr>
            <a:normAutofit lnSpcReduction="10000"/>
          </a:bodyPr>
          <a:lstStyle/>
          <a:p>
            <a:r>
              <a:rPr lang="en-US" dirty="0"/>
              <a:t>void </a:t>
            </a:r>
            <a:r>
              <a:rPr lang="en-US" dirty="0" err="1"/>
              <a:t>test_dependency</a:t>
            </a:r>
            <a:r>
              <a:rPr lang="en-US" dirty="0"/>
              <a:t>(int n, int *A) {</a:t>
            </a:r>
          </a:p>
          <a:p>
            <a:pPr marL="0" indent="0">
              <a:buNone/>
            </a:pPr>
            <a:r>
              <a:rPr lang="en-US" dirty="0"/>
              <a:t>    for (int </a:t>
            </a:r>
            <a:r>
              <a:rPr lang="en-US" dirty="0" err="1"/>
              <a:t>i</a:t>
            </a:r>
            <a:r>
              <a:rPr lang="en-US" dirty="0"/>
              <a:t> = 1; </a:t>
            </a:r>
            <a:r>
              <a:rPr lang="en-US" dirty="0" err="1"/>
              <a:t>i</a:t>
            </a:r>
            <a:r>
              <a:rPr lang="en-US" dirty="0"/>
              <a:t> &lt;= n - 3; </a:t>
            </a:r>
            <a:r>
              <a:rPr lang="en-US" dirty="0" err="1"/>
              <a:t>i</a:t>
            </a:r>
            <a:r>
              <a:rPr lang="en-US" dirty="0"/>
              <a:t> += 3) {</a:t>
            </a:r>
          </a:p>
          <a:p>
            <a:pPr marL="0" indent="0">
              <a:buNone/>
            </a:pPr>
            <a:r>
              <a:rPr lang="en-US" dirty="0"/>
              <a:t>        A[</a:t>
            </a:r>
            <a:r>
              <a:rPr lang="en-US" dirty="0" err="1"/>
              <a:t>i</a:t>
            </a:r>
            <a:r>
              <a:rPr lang="en-US" dirty="0"/>
              <a:t>] = A[i-1];</a:t>
            </a:r>
          </a:p>
          <a:p>
            <a:pPr marL="0" indent="0">
              <a:buNone/>
            </a:pPr>
            <a:r>
              <a:rPr lang="en-US" dirty="0"/>
              <a:t>        A[i+1] = A[i+3];</a:t>
            </a:r>
          </a:p>
          <a:p>
            <a:pPr marL="0" indent="0">
              <a:buNone/>
            </a:pPr>
            <a:r>
              <a:rPr lang="en-US" dirty="0"/>
              <a:t>    }</a:t>
            </a:r>
          </a:p>
          <a:p>
            <a:pPr marL="0" indent="0">
              <a:buNone/>
            </a:pPr>
            <a:r>
              <a:rPr lang="en-US" dirty="0"/>
              <a:t>}</a:t>
            </a:r>
          </a:p>
          <a:p>
            <a:pPr marL="0" indent="0">
              <a:buNone/>
            </a:pPr>
            <a:endParaRPr lang="en-US" dirty="0"/>
          </a:p>
          <a:p>
            <a:pPr marL="0" indent="0">
              <a:buNone/>
            </a:pPr>
            <a:r>
              <a:rPr lang="en-US" b="0" i="0" dirty="0">
                <a:solidFill>
                  <a:srgbClr val="0F0F0F"/>
                </a:solidFill>
                <a:effectLst/>
                <a:latin typeface="Söhne"/>
              </a:rPr>
              <a:t> Loop does not get vectorized since it contains a backward dependency between A[</a:t>
            </a:r>
            <a:r>
              <a:rPr lang="en-US" b="0" i="0" dirty="0" err="1">
                <a:solidFill>
                  <a:srgbClr val="0F0F0F"/>
                </a:solidFill>
                <a:effectLst/>
                <a:latin typeface="Söhne"/>
              </a:rPr>
              <a:t>i</a:t>
            </a:r>
            <a:r>
              <a:rPr lang="en-US" b="0" i="0" dirty="0">
                <a:solidFill>
                  <a:srgbClr val="0F0F0F"/>
                </a:solidFill>
                <a:effectLst/>
                <a:latin typeface="Söhne"/>
              </a:rPr>
              <a:t>] and A[i+3].</a:t>
            </a:r>
            <a:endParaRPr lang="en-US" dirty="0"/>
          </a:p>
          <a:p>
            <a:endParaRPr lang="en-US" dirty="0"/>
          </a:p>
        </p:txBody>
      </p:sp>
      <p:pic>
        <p:nvPicPr>
          <p:cNvPr id="4" name="Picture 4" descr="The Qt Experts - KDAB">
            <a:extLst>
              <a:ext uri="{FF2B5EF4-FFF2-40B4-BE49-F238E27FC236}">
                <a16:creationId xmlns:a16="http://schemas.microsoft.com/office/drawing/2014/main" id="{0D1DBF6D-EB1A-A91A-4A08-B13F665196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0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5F4E-E3D7-FB94-8B35-DA64426953B0}"/>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86ED8D7-83D0-F71C-DAD0-A0FE0CA46D40}"/>
              </a:ext>
            </a:extLst>
          </p:cNvPr>
          <p:cNvSpPr>
            <a:spLocks noGrp="1"/>
          </p:cNvSpPr>
          <p:nvPr>
            <p:ph idx="1"/>
          </p:nvPr>
        </p:nvSpPr>
        <p:spPr/>
        <p:txBody>
          <a:bodyPr/>
          <a:lstStyle/>
          <a:p>
            <a:endParaRPr lang="en-US" b="0" i="0" dirty="0">
              <a:solidFill>
                <a:srgbClr val="0F0F0F"/>
              </a:solidFill>
              <a:effectLst/>
              <a:latin typeface="Söhne"/>
            </a:endParaRPr>
          </a:p>
          <a:p>
            <a:pPr marL="0" indent="0">
              <a:buNone/>
            </a:pPr>
            <a:r>
              <a:rPr lang="en-US" dirty="0">
                <a:solidFill>
                  <a:srgbClr val="0F0F0F"/>
                </a:solidFill>
                <a:latin typeface="Söhne"/>
              </a:rPr>
              <a:t>Remark produced by </a:t>
            </a:r>
            <a:r>
              <a:rPr lang="en-US" dirty="0">
                <a:solidFill>
                  <a:schemeClr val="accent1"/>
                </a:solidFill>
                <a:latin typeface="Söhne"/>
              </a:rPr>
              <a:t>clang</a:t>
            </a:r>
            <a:r>
              <a:rPr lang="en-US" dirty="0">
                <a:solidFill>
                  <a:srgbClr val="0F0F0F"/>
                </a:solidFill>
                <a:latin typeface="Söhne"/>
              </a:rPr>
              <a:t> with </a:t>
            </a:r>
            <a:r>
              <a:rPr lang="en-US" dirty="0">
                <a:solidFill>
                  <a:schemeClr val="accent1"/>
                </a:solidFill>
                <a:latin typeface="Söhne"/>
              </a:rPr>
              <a:t>-03 and -</a:t>
            </a:r>
            <a:r>
              <a:rPr lang="en-US" dirty="0" err="1">
                <a:solidFill>
                  <a:schemeClr val="accent1"/>
                </a:solidFill>
                <a:latin typeface="Söhne"/>
              </a:rPr>
              <a:t>Rpass</a:t>
            </a:r>
            <a:r>
              <a:rPr lang="en-US" dirty="0">
                <a:solidFill>
                  <a:schemeClr val="accent1"/>
                </a:solidFill>
                <a:latin typeface="Söhne"/>
              </a:rPr>
              <a:t>-analysis=loop-vectorize  </a:t>
            </a:r>
          </a:p>
          <a:p>
            <a:r>
              <a:rPr lang="en-US" b="0" i="0" dirty="0">
                <a:solidFill>
                  <a:srgbClr val="616161"/>
                </a:solidFill>
                <a:effectLst/>
                <a:latin typeface="Consolas" panose="020B0609020204030204" pitchFamily="49" charset="0"/>
              </a:rPr>
              <a:t>remark: loop not vectorized: unsafe dependent memory operations in loop. Use #pragma loop distribute(enable) to allow loop distribution to attempt to isolate the offending operations into a separate loop</a:t>
            </a:r>
            <a:endParaRPr lang="en-IN" dirty="0"/>
          </a:p>
        </p:txBody>
      </p:sp>
      <p:pic>
        <p:nvPicPr>
          <p:cNvPr id="4" name="Picture 4" descr="The Qt Experts - KDAB">
            <a:extLst>
              <a:ext uri="{FF2B5EF4-FFF2-40B4-BE49-F238E27FC236}">
                <a16:creationId xmlns:a16="http://schemas.microsoft.com/office/drawing/2014/main" id="{C948ED6B-1007-862C-09E0-7CD68B3C3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13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B802-F9B3-EDED-6248-52B5A6C6CFA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984FB49-FF1D-E9A6-FFE8-BE898093133D}"/>
              </a:ext>
            </a:extLst>
          </p:cNvPr>
          <p:cNvSpPr>
            <a:spLocks noGrp="1"/>
          </p:cNvSpPr>
          <p:nvPr>
            <p:ph idx="1"/>
          </p:nvPr>
        </p:nvSpPr>
        <p:spPr/>
        <p:txBody>
          <a:bodyPr/>
          <a:lstStyle/>
          <a:p>
            <a:r>
              <a:rPr lang="en-IN" dirty="0"/>
              <a:t>A bit unclear right?</a:t>
            </a:r>
          </a:p>
        </p:txBody>
      </p:sp>
      <p:pic>
        <p:nvPicPr>
          <p:cNvPr id="4" name="Picture 4" descr="The Qt Experts - KDAB">
            <a:extLst>
              <a:ext uri="{FF2B5EF4-FFF2-40B4-BE49-F238E27FC236}">
                <a16:creationId xmlns:a16="http://schemas.microsoft.com/office/drawing/2014/main" id="{65277239-31E6-13AA-3E5F-DFAFF438F4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46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B802-F9B3-EDED-6248-52B5A6C6CFA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984FB49-FF1D-E9A6-FFE8-BE898093133D}"/>
              </a:ext>
            </a:extLst>
          </p:cNvPr>
          <p:cNvSpPr>
            <a:spLocks noGrp="1"/>
          </p:cNvSpPr>
          <p:nvPr>
            <p:ph idx="1"/>
          </p:nvPr>
        </p:nvSpPr>
        <p:spPr/>
        <p:txBody>
          <a:bodyPr/>
          <a:lstStyle/>
          <a:p>
            <a:r>
              <a:rPr lang="en-IN" dirty="0"/>
              <a:t>A bit unclear right?</a:t>
            </a:r>
          </a:p>
          <a:p>
            <a:r>
              <a:rPr lang="en-IN" dirty="0"/>
              <a:t>How About this? </a:t>
            </a:r>
          </a:p>
          <a:p>
            <a:r>
              <a:rPr lang="en-US" b="0" i="0" dirty="0">
                <a:solidFill>
                  <a:srgbClr val="616161"/>
                </a:solidFill>
                <a:effectLst/>
                <a:latin typeface="Consolas" panose="020B0609020204030204" pitchFamily="49" charset="0"/>
              </a:rPr>
              <a:t>remark: loop not vectorized: unsafe dependent memory operations in loop. Use #pragma loop distribute(enable) to allow loop distribution to attempt to isolate the offending operations into a separate loop, </a:t>
            </a:r>
            <a:r>
              <a:rPr lang="en-US" b="1" i="0" dirty="0">
                <a:solidFill>
                  <a:srgbClr val="616161"/>
                </a:solidFill>
                <a:effectLst/>
                <a:latin typeface="Consolas" panose="020B0609020204030204" pitchFamily="49" charset="0"/>
              </a:rPr>
              <a:t>Dependence Source </a:t>
            </a:r>
            <a:r>
              <a:rPr lang="en-US" b="0" i="0" dirty="0">
                <a:solidFill>
                  <a:srgbClr val="616161"/>
                </a:solidFill>
                <a:effectLst/>
                <a:latin typeface="Consolas" panose="020B0609020204030204" pitchFamily="49" charset="0"/>
              </a:rPr>
              <a:t>: &amp;A[</a:t>
            </a:r>
            <a:r>
              <a:rPr lang="en-US" b="0" i="0" dirty="0" err="1">
                <a:solidFill>
                  <a:srgbClr val="616161"/>
                </a:solidFill>
                <a:effectLst/>
                <a:latin typeface="Consolas" panose="020B0609020204030204" pitchFamily="49" charset="0"/>
              </a:rPr>
              <a:t>i</a:t>
            </a:r>
            <a:r>
              <a:rPr lang="en-US" dirty="0">
                <a:solidFill>
                  <a:srgbClr val="616161"/>
                </a:solidFill>
                <a:latin typeface="Consolas" panose="020B0609020204030204" pitchFamily="49" charset="0"/>
              </a:rPr>
              <a:t>] and </a:t>
            </a:r>
            <a:r>
              <a:rPr lang="en-US" b="1" dirty="0">
                <a:solidFill>
                  <a:srgbClr val="616161"/>
                </a:solidFill>
                <a:latin typeface="Consolas" panose="020B0609020204030204" pitchFamily="49" charset="0"/>
              </a:rPr>
              <a:t>Dependence Destination </a:t>
            </a:r>
            <a:r>
              <a:rPr lang="en-US" dirty="0">
                <a:solidFill>
                  <a:srgbClr val="616161"/>
                </a:solidFill>
                <a:latin typeface="Consolas" panose="020B0609020204030204" pitchFamily="49" charset="0"/>
              </a:rPr>
              <a:t>: &amp;A[(</a:t>
            </a:r>
            <a:r>
              <a:rPr lang="en-US" dirty="0" err="1">
                <a:solidFill>
                  <a:srgbClr val="616161"/>
                </a:solidFill>
                <a:latin typeface="Consolas" panose="020B0609020204030204" pitchFamily="49" charset="0"/>
              </a:rPr>
              <a:t>i</a:t>
            </a:r>
            <a:r>
              <a:rPr lang="en-US" dirty="0">
                <a:solidFill>
                  <a:srgbClr val="616161"/>
                </a:solidFill>
                <a:latin typeface="Consolas" panose="020B0609020204030204" pitchFamily="49" charset="0"/>
              </a:rPr>
              <a:t> + 3)]</a:t>
            </a:r>
            <a:endParaRPr lang="en-IN" dirty="0"/>
          </a:p>
          <a:p>
            <a:endParaRPr lang="en-IN" dirty="0"/>
          </a:p>
          <a:p>
            <a:endParaRPr lang="en-IN" dirty="0"/>
          </a:p>
        </p:txBody>
      </p:sp>
      <p:pic>
        <p:nvPicPr>
          <p:cNvPr id="4" name="Picture 4" descr="The Qt Experts - KDAB">
            <a:extLst>
              <a:ext uri="{FF2B5EF4-FFF2-40B4-BE49-F238E27FC236}">
                <a16:creationId xmlns:a16="http://schemas.microsoft.com/office/drawing/2014/main" id="{FBB6C92C-E5F9-B658-679A-45DE23D7D2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9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C27D-99D0-B592-5173-C8809C3F42F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CFC1438-4B95-AE3B-B864-EDEE889BC00D}"/>
              </a:ext>
            </a:extLst>
          </p:cNvPr>
          <p:cNvSpPr>
            <a:spLocks noGrp="1"/>
          </p:cNvSpPr>
          <p:nvPr>
            <p:ph idx="1"/>
          </p:nvPr>
        </p:nvSpPr>
        <p:spPr/>
        <p:txBody>
          <a:bodyPr/>
          <a:lstStyle/>
          <a:p>
            <a:r>
              <a:rPr lang="en-US" b="0" i="0" dirty="0">
                <a:solidFill>
                  <a:srgbClr val="374151"/>
                </a:solidFill>
                <a:effectLst/>
                <a:latin typeface="Söhne"/>
              </a:rPr>
              <a:t>Mapping LLVM Values to source level expression surely enhanced remark includes the exact source and destination of the dependency within the array, pinpointing the lines of code causing the vectorization issue.</a:t>
            </a:r>
            <a:endParaRPr lang="en-IN" dirty="0"/>
          </a:p>
        </p:txBody>
      </p:sp>
      <p:pic>
        <p:nvPicPr>
          <p:cNvPr id="4" name="Picture 4" descr="The Qt Experts - KDAB">
            <a:extLst>
              <a:ext uri="{FF2B5EF4-FFF2-40B4-BE49-F238E27FC236}">
                <a16:creationId xmlns:a16="http://schemas.microsoft.com/office/drawing/2014/main" id="{053B45F1-CCDA-0F9F-9ED1-8315D1A97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690" y="111760"/>
            <a:ext cx="2563414" cy="13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724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9327</TotalTime>
  <Words>1922</Words>
  <Application>Microsoft Office PowerPoint</Application>
  <PresentationFormat>Widescreen</PresentationFormat>
  <Paragraphs>131</Paragraphs>
  <Slides>41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Consolas</vt:lpstr>
      <vt:lpstr>Lucida Grande</vt:lpstr>
      <vt:lpstr>Söhne</vt:lpstr>
      <vt:lpstr>Wingdings</vt:lpstr>
      <vt:lpstr>Office Theme</vt:lpstr>
      <vt:lpstr>Mapping LLVM Values to corresponding source level expression</vt:lpstr>
      <vt:lpstr>But Why?</vt:lpstr>
      <vt:lpstr>But Why?</vt:lpstr>
      <vt:lpstr>But Why?</vt:lpstr>
      <vt:lpstr>Consider an example :</vt:lpstr>
      <vt:lpstr>PowerPoint Presentation</vt:lpstr>
      <vt:lpstr>PowerPoint Presentation</vt:lpstr>
      <vt:lpstr>PowerPoint Presentation</vt:lpstr>
      <vt:lpstr>PowerPoint Presentation</vt:lpstr>
      <vt:lpstr>  Impact of Enhanced Remarks  </vt:lpstr>
      <vt:lpstr>  Impact of Enhanced Remarks  </vt:lpstr>
      <vt:lpstr>  Impact of Enhanced Remarks  </vt:lpstr>
      <vt:lpstr>Let’s Look at our approach to solve this problem:</vt:lpstr>
      <vt:lpstr>Let’s Look at our approach to solve this problem:</vt:lpstr>
      <vt:lpstr>Let’s Look at our approach to solve this problem:</vt:lpstr>
      <vt:lpstr>Let’s Look at our approach to solve this problem:</vt:lpstr>
      <vt:lpstr>PowerPoint Presentation</vt:lpstr>
      <vt:lpstr>PowerPoint Presentation</vt:lpstr>
      <vt:lpstr>We can’t miss an example to understand! </vt:lpstr>
      <vt:lpstr>We can’t miss an example to understand! </vt:lpstr>
      <vt:lpstr>PowerPoint Presentation</vt:lpstr>
      <vt:lpstr>PowerPoint Presentation</vt:lpstr>
      <vt:lpstr>PowerPoint Presentation</vt:lpstr>
      <vt:lpstr>Focus on Memory Access and Vectorization </vt:lpstr>
      <vt:lpstr>Focus on Memory Access and Vectorization </vt:lpstr>
      <vt:lpstr>Focus on Memory Access and Vectorization </vt:lpstr>
      <vt:lpstr>Implementation Detail:</vt:lpstr>
      <vt:lpstr>Implementation Detail:</vt:lpstr>
      <vt:lpstr>Implementation Detail:</vt:lpstr>
      <vt:lpstr>PowerPoint Presentation</vt:lpstr>
      <vt:lpstr>And we want to set this mapping for e.g.</vt:lpstr>
      <vt:lpstr>PowerPoint Presentation</vt:lpstr>
      <vt:lpstr>PowerPoint Presentation</vt:lpstr>
      <vt:lpstr>PowerPoint Presentation</vt:lpstr>
      <vt:lpstr>Implementation detail cont.</vt:lpstr>
      <vt:lpstr>Implementation detail cont.</vt:lpstr>
      <vt:lpstr>Implementation detail cont.</vt:lpstr>
      <vt:lpstr>Implementation detail cont.</vt:lpstr>
      <vt:lpstr>Implementation detail cont.</vt:lpstr>
      <vt:lpstr>Current State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LLVM Values to corresponding source level expression</dc:title>
  <dc:creator>shivam kunwar</dc:creator>
  <cp:lastModifiedBy>shivam kunwar</cp:lastModifiedBy>
  <cp:revision>1</cp:revision>
  <dcterms:created xsi:type="dcterms:W3CDTF">2024-01-29T19:34:01Z</dcterms:created>
  <dcterms:modified xsi:type="dcterms:W3CDTF">2024-02-05T07:02:01Z</dcterms:modified>
</cp:coreProperties>
</file>