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jpeg" ContentType="image/jpeg"/>
  <Override PartName="/ppt/media/image6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51435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oogle Shape;50;p12" descr=""/>
          <p:cNvPicPr/>
          <p:nvPr/>
        </p:nvPicPr>
        <p:blipFill>
          <a:blip r:embed="rId2"/>
          <a:stretch/>
        </p:blipFill>
        <p:spPr>
          <a:xfrm>
            <a:off x="658440" y="4535280"/>
            <a:ext cx="559440" cy="253440"/>
          </a:xfrm>
          <a:prstGeom prst="rect">
            <a:avLst/>
          </a:prstGeom>
          <a:ln>
            <a:noFill/>
          </a:ln>
        </p:spPr>
      </p:pic>
      <p:sp>
        <p:nvSpPr>
          <p:cNvPr id="1" name="CustomShape 1"/>
          <p:cNvSpPr/>
          <p:nvPr/>
        </p:nvSpPr>
        <p:spPr>
          <a:xfrm>
            <a:off x="7326360" y="4637160"/>
            <a:ext cx="856080" cy="25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82880" bIns="182880">
            <a:noAutofit/>
          </a:bodyPr>
          <a:p>
            <a:pPr algn="r">
              <a:lnSpc>
                <a:spcPct val="115000"/>
              </a:lnSpc>
              <a:tabLst>
                <a:tab algn="l" pos="0"/>
              </a:tabLst>
            </a:pPr>
            <a:r>
              <a:rPr b="0" lang="en-GB" sz="700" spc="-1" strike="noStrike">
                <a:solidFill>
                  <a:srgbClr val="283756"/>
                </a:solidFill>
                <a:latin typeface="Open Sans"/>
                <a:ea typeface="Open Sans"/>
              </a:rPr>
              <a:t>nextcloud.com</a:t>
            </a:r>
            <a:endParaRPr b="0" lang="en-US" sz="700" spc="-1" strike="noStrike">
              <a:latin typeface="Arial"/>
            </a:endParaRPr>
          </a:p>
        </p:txBody>
      </p:sp>
      <p:pic>
        <p:nvPicPr>
          <p:cNvPr id="2" name="" descr=""/>
          <p:cNvPicPr/>
          <p:nvPr/>
        </p:nvPicPr>
        <p:blipFill>
          <a:blip r:embed="rId3"/>
          <a:stretch/>
        </p:blipFill>
        <p:spPr>
          <a:xfrm>
            <a:off x="1280160" y="4389120"/>
            <a:ext cx="548280" cy="54828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0082c9"/>
            </a:gs>
            <a:gs pos="100000">
              <a:srgbClr val="1cafff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9151200" cy="5140800"/>
          </a:xfrm>
          <a:prstGeom prst="rect">
            <a:avLst/>
          </a:prstGeom>
          <a:gradFill rotWithShape="0">
            <a:gsLst>
              <a:gs pos="0">
                <a:srgbClr val="0082c9"/>
              </a:gs>
              <a:gs pos="100000">
                <a:srgbClr val="1cafff"/>
              </a:gs>
            </a:gsLst>
            <a:lin ang="27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2"/>
          <p:cNvSpPr/>
          <p:nvPr/>
        </p:nvSpPr>
        <p:spPr>
          <a:xfrm>
            <a:off x="669960" y="1824120"/>
            <a:ext cx="6187680" cy="64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38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Nextcloud &amp; </a:t>
            </a:r>
            <a:br/>
            <a:r>
              <a:rPr b="0" lang="en-GB" sz="38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Roundcube Webmail</a:t>
            </a:r>
            <a:endParaRPr b="0" lang="en-US" sz="3800" spc="-1" strike="noStrike">
              <a:latin typeface="Arial"/>
            </a:endParaRPr>
          </a:p>
        </p:txBody>
      </p:sp>
      <p:pic>
        <p:nvPicPr>
          <p:cNvPr id="43" name="Google Shape;126;p21" descr=""/>
          <p:cNvPicPr/>
          <p:nvPr/>
        </p:nvPicPr>
        <p:blipFill>
          <a:blip r:embed="rId1"/>
          <a:stretch/>
        </p:blipFill>
        <p:spPr>
          <a:xfrm>
            <a:off x="7315200" y="4480560"/>
            <a:ext cx="883440" cy="401400"/>
          </a:xfrm>
          <a:prstGeom prst="rect">
            <a:avLst/>
          </a:prstGeom>
          <a:ln>
            <a:noFill/>
          </a:ln>
        </p:spPr>
      </p:pic>
      <p:pic>
        <p:nvPicPr>
          <p:cNvPr id="44" name="" descr=""/>
          <p:cNvPicPr/>
          <p:nvPr/>
        </p:nvPicPr>
        <p:blipFill>
          <a:blip r:embed="rId2"/>
          <a:stretch/>
        </p:blipFill>
        <p:spPr>
          <a:xfrm>
            <a:off x="8321040" y="4389120"/>
            <a:ext cx="548280" cy="548280"/>
          </a:xfrm>
          <a:prstGeom prst="rect">
            <a:avLst/>
          </a:prstGeom>
          <a:ln>
            <a:noFill/>
          </a:ln>
        </p:spPr>
      </p:pic>
      <p:sp>
        <p:nvSpPr>
          <p:cNvPr id="45" name="CustomShape 3"/>
          <p:cNvSpPr/>
          <p:nvPr/>
        </p:nvSpPr>
        <p:spPr>
          <a:xfrm>
            <a:off x="691200" y="3200400"/>
            <a:ext cx="4775400" cy="36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700" spc="-1" strike="noStrike">
                <a:solidFill>
                  <a:srgbClr val="ffffff"/>
                </a:solidFill>
                <a:latin typeface="Open Sans"/>
                <a:ea typeface="Open Sans"/>
              </a:rPr>
              <a:t>Current status and future prospects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535320" y="2524320"/>
            <a:ext cx="5923800" cy="14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34080">
              <a:lnSpc>
                <a:spcPct val="115000"/>
              </a:lnSpc>
              <a:buClr>
                <a:srgbClr val="283756"/>
              </a:buClr>
              <a:buFont typeface="Open Sans"/>
              <a:buChar char="-"/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With Nextcloud since 2020</a:t>
            </a:r>
            <a:endParaRPr b="0" lang="en-US" sz="1700" spc="-1" strike="noStrike">
              <a:latin typeface="Arial"/>
            </a:endParaRPr>
          </a:p>
          <a:p>
            <a:pPr marL="457200" indent="-334080">
              <a:lnSpc>
                <a:spcPct val="115000"/>
              </a:lnSpc>
              <a:buClr>
                <a:srgbClr val="283756"/>
              </a:buClr>
              <a:buFont typeface="Open Sans"/>
              <a:buChar char="-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Focus on backend development for Groupware </a:t>
            </a:r>
            <a:endParaRPr b="0" lang="en-US" sz="1700" spc="-1" strike="noStrike">
              <a:latin typeface="Arial"/>
            </a:endParaRPr>
          </a:p>
          <a:p>
            <a:pPr marL="457200" indent="-334080">
              <a:lnSpc>
                <a:spcPct val="115000"/>
              </a:lnSpc>
              <a:buClr>
                <a:srgbClr val="283756"/>
              </a:buClr>
              <a:buFont typeface="Open Sans"/>
              <a:buChar char="-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Responsible for Roundcube Maintenance</a:t>
            </a:r>
            <a:endParaRPr b="0" lang="en-US" sz="1700" spc="-1" strike="noStrike">
              <a:latin typeface="Arial"/>
            </a:endParaRPr>
          </a:p>
          <a:p>
            <a:pPr marL="457200" indent="-334080">
              <a:lnSpc>
                <a:spcPct val="115000"/>
              </a:lnSpc>
              <a:buClr>
                <a:srgbClr val="283756"/>
              </a:buClr>
              <a:buFont typeface="Open Sans"/>
              <a:buChar char="-"/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700" spc="-1" strike="noStrike"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6192360" y="3108960"/>
            <a:ext cx="258552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Open Sans SemiBold"/>
                <a:ea typeface="Open Sans SemiBold"/>
              </a:rPr>
              <a:t>Anna Larch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n-GB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Software Engineer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n-GB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Groupware &amp; Roudcube</a:t>
            </a:r>
            <a:br/>
            <a:r>
              <a:rPr b="0" lang="en-GB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Security Team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n-GB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anna.larch@nextcloud.com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6583680" y="1188720"/>
            <a:ext cx="1724400" cy="1672560"/>
          </a:xfrm>
          <a:prstGeom prst="rect">
            <a:avLst/>
          </a:prstGeom>
          <a:ln>
            <a:noFill/>
          </a:ln>
        </p:spPr>
      </p:pic>
      <p:sp>
        <p:nvSpPr>
          <p:cNvPr id="49" name="CustomShape 3"/>
          <p:cNvSpPr/>
          <p:nvPr/>
        </p:nvSpPr>
        <p:spPr>
          <a:xfrm>
            <a:off x="731520" y="1645920"/>
            <a:ext cx="2652120" cy="45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500" spc="-1" strike="noStrike">
                <a:solidFill>
                  <a:srgbClr val="000000"/>
                </a:solidFill>
                <a:latin typeface="Open Sans SemiBold"/>
                <a:ea typeface="Open Sans SemiBold"/>
              </a:rPr>
              <a:t>Anna Larch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700200" y="1438200"/>
            <a:ext cx="5517360" cy="84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500" spc="-1" strike="noStrike">
                <a:solidFill>
                  <a:srgbClr val="000000"/>
                </a:solidFill>
                <a:latin typeface="Open Sans SemiBold"/>
                <a:ea typeface="Open Sans SemiBold"/>
              </a:rPr>
              <a:t>First things first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700200" y="2285280"/>
            <a:ext cx="6728760" cy="12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</a:t>
            </a:r>
            <a:r>
              <a:rPr b="1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No, we won’t merge Nextcloud Mail and Roundcube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Both products will stay independend as they have been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Both products will receive separate development and maintenance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52" name="CustomShape 3"/>
          <p:cNvSpPr/>
          <p:nvPr/>
        </p:nvSpPr>
        <p:spPr>
          <a:xfrm>
            <a:off x="700200" y="1943280"/>
            <a:ext cx="2359440" cy="49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700200" y="1438200"/>
            <a:ext cx="4785840" cy="84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500" spc="-1" strike="noStrike">
                <a:solidFill>
                  <a:srgbClr val="000000"/>
                </a:solidFill>
                <a:latin typeface="Open Sans SemiBold"/>
                <a:ea typeface="Open Sans SemiBold"/>
              </a:rPr>
              <a:t>Development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700200" y="2011680"/>
            <a:ext cx="6728760" cy="12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New Engineer has been hired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Full focus on Roundcube, not involved with Nextcloud apps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Community on GitHub is the focus – issues, feature requests and PRs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700200" y="1438200"/>
            <a:ext cx="4785840" cy="84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500" spc="-1" strike="noStrike">
                <a:solidFill>
                  <a:srgbClr val="000000"/>
                </a:solidFill>
                <a:latin typeface="Open Sans SemiBold"/>
                <a:ea typeface="Open Sans SemiBold"/>
              </a:rPr>
              <a:t>Development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700200" y="2011680"/>
            <a:ext cx="6728760" cy="12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Regular Security- &amp; Bugfix- Releases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- Feature releases in tandem with other maintainers, such as </a:t>
            </a: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Aleksander Machniak (GH: @alecpl)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700200" y="1438200"/>
            <a:ext cx="4785840" cy="84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500" spc="-1" strike="noStrike">
                <a:solidFill>
                  <a:srgbClr val="000000"/>
                </a:solidFill>
                <a:latin typeface="Open Sans SemiBold"/>
                <a:ea typeface="Open Sans SemiBold"/>
              </a:rPr>
              <a:t>Development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58" name="CustomShape 2"/>
          <p:cNvSpPr/>
          <p:nvPr/>
        </p:nvSpPr>
        <p:spPr>
          <a:xfrm>
            <a:off x="700200" y="2263680"/>
            <a:ext cx="6728760" cy="12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Future focus is on community driven development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More care for issues and feature requests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Community PRs to receive more attention and support in getting them done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700200" y="1438200"/>
            <a:ext cx="4785840" cy="84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500" spc="-1" strike="noStrike">
                <a:solidFill>
                  <a:srgbClr val="000000"/>
                </a:solidFill>
                <a:latin typeface="Open Sans SemiBold"/>
                <a:ea typeface="Open Sans SemiBold"/>
              </a:rPr>
              <a:t>Security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700200" y="2011680"/>
            <a:ext cx="6728760" cy="12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Reporting process now via Nextcloud HackerOne</a:t>
            </a:r>
            <a:endParaRPr b="0" lang="en-US" sz="1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- Advisories will be published via GitHub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471600" y="1472760"/>
            <a:ext cx="4232880" cy="73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2"/>
          <p:cNvSpPr/>
          <p:nvPr/>
        </p:nvSpPr>
        <p:spPr>
          <a:xfrm>
            <a:off x="427320" y="2056320"/>
            <a:ext cx="5923800" cy="14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3"/>
          <p:cNvSpPr/>
          <p:nvPr/>
        </p:nvSpPr>
        <p:spPr>
          <a:xfrm>
            <a:off x="6192360" y="3108960"/>
            <a:ext cx="258552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283756"/>
                </a:solidFill>
                <a:latin typeface="Open Sans SemiBold"/>
                <a:ea typeface="Open Sans SemiBold"/>
              </a:rPr>
              <a:t>Anna Larch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n-GB" sz="1200" spc="-1" strike="noStrike">
                <a:solidFill>
                  <a:srgbClr val="283756"/>
                </a:solidFill>
                <a:latin typeface="Open Sans"/>
                <a:ea typeface="Open Sans"/>
              </a:rPr>
              <a:t>Software Engineer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n-GB" sz="1200" spc="-1" strike="noStrike">
                <a:solidFill>
                  <a:srgbClr val="283756"/>
                </a:solidFill>
                <a:latin typeface="Open Sans"/>
                <a:ea typeface="Open Sans"/>
              </a:rPr>
              <a:t>Groupware &amp; Roudcube</a:t>
            </a:r>
            <a:br/>
            <a:r>
              <a:rPr b="0" lang="en-GB" sz="1200" spc="-1" strike="noStrike">
                <a:solidFill>
                  <a:srgbClr val="283756"/>
                </a:solidFill>
                <a:latin typeface="Open Sans"/>
                <a:ea typeface="Open Sans"/>
              </a:rPr>
              <a:t>Security Team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0" lang="en-GB" sz="1200" spc="-1" strike="noStrike">
                <a:solidFill>
                  <a:srgbClr val="283756"/>
                </a:solidFill>
                <a:latin typeface="Open Sans"/>
                <a:ea typeface="Open Sans"/>
              </a:rPr>
              <a:t>anna.larch@nextcloud.com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6583680" y="1188720"/>
            <a:ext cx="1724400" cy="1672560"/>
          </a:xfrm>
          <a:prstGeom prst="rect">
            <a:avLst/>
          </a:prstGeom>
          <a:ln>
            <a:noFill/>
          </a:ln>
        </p:spPr>
      </p:pic>
      <p:sp>
        <p:nvSpPr>
          <p:cNvPr id="65" name="CustomShape 4"/>
          <p:cNvSpPr/>
          <p:nvPr/>
        </p:nvSpPr>
        <p:spPr>
          <a:xfrm>
            <a:off x="788040" y="1596240"/>
            <a:ext cx="4010400" cy="194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5800" spc="-1" strike="noStrike">
                <a:solidFill>
                  <a:srgbClr val="283756"/>
                </a:solidFill>
                <a:latin typeface="Open Sans SemiBold"/>
                <a:ea typeface="Open Sans SemiBold"/>
              </a:rPr>
              <a:t>Thank </a:t>
            </a:r>
            <a:endParaRPr b="0" lang="en-US" sz="5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5800" spc="-1" strike="noStrike">
                <a:solidFill>
                  <a:srgbClr val="283756"/>
                </a:solidFill>
                <a:latin typeface="Open Sans SemiBold"/>
                <a:ea typeface="Open Sans SemiBold"/>
              </a:rPr>
              <a:t>you! </a:t>
            </a:r>
            <a:endParaRPr b="0" lang="en-US" sz="5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2024-02-06T13:14:18Z</dcterms:modified>
  <cp:revision>12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</Properties>
</file>