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Proxima Nova"/>
      <p:regular r:id="rId24"/>
      <p:bold r:id="rId25"/>
      <p:italic r:id="rId26"/>
      <p:boldItalic r:id="rId27"/>
    </p:embeddedFont>
    <p:embeddedFont>
      <p:font typeface="Poppins"/>
      <p:regular r:id="rId28"/>
      <p:bold r:id="rId29"/>
      <p:italic r:id="rId30"/>
      <p:boldItalic r:id="rId31"/>
    </p:embeddedFont>
    <p:embeddedFont>
      <p:font typeface="Proxima Nova Semibold"/>
      <p:regular r:id="rId32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1A8981-61B3-4BF7-90A9-C88009EC5DAD}">
  <a:tblStyle styleId="{671A8981-61B3-4BF7-90A9-C88009EC5D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roximaNova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8" Type="http://schemas.openxmlformats.org/officeDocument/2006/relationships/font" Target="fonts/Poppins-regular.fntdata"/><Relationship Id="rId27" Type="http://schemas.openxmlformats.org/officeDocument/2006/relationships/font" Target="fonts/ProximaNova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5.xml"/><Relationship Id="rId33" Type="http://schemas.openxmlformats.org/officeDocument/2006/relationships/font" Target="fonts/ProximaNovaSemibold-bold.fntdata"/><Relationship Id="rId10" Type="http://schemas.openxmlformats.org/officeDocument/2006/relationships/slide" Target="slides/slide4.xml"/><Relationship Id="rId32" Type="http://schemas.openxmlformats.org/officeDocument/2006/relationships/font" Target="fonts/ProximaNovaSemibold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ProximaNovaSemibold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clyso.com/docs/products/chorus/usage#admin-ui" TargetMode="External"/><Relationship Id="rId3" Type="http://schemas.openxmlformats.org/officeDocument/2006/relationships/hyperlink" Target="https://docs.clyso.com/docs/products/chorus/installation#management-cli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14b10dab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14b10dab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14b10dab8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b14b10dab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14b10dab8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b14b10dab8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14b10dab8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14b10dab8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501c691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b501c691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501c6915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b501c6915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b5702fa9e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b5702fa9e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501c6915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b501c6915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2dbe0e0a2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2dbe0e0a2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dd6e0bca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2dd6e0bca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14b10dab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14b10dab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dd6e0bcae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dd6e0bcae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dd6e0bca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dd6e0bca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5702fa9e6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5702fa9e6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Proxima Nova Semibold"/>
              <a:buChar char="●"/>
            </a:pPr>
            <a:r>
              <a:rPr lang="en" sz="1700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Users inputting storage credentials into the Chorus configuration.</a:t>
            </a:r>
            <a:endParaRPr sz="1700">
              <a:solidFill>
                <a:srgbClr val="595959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Proxima Nova Semibold"/>
              <a:buChar char="●"/>
            </a:pPr>
            <a:r>
              <a:rPr lang="en" sz="1700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One storage is selected as the main while others become followers.</a:t>
            </a:r>
            <a:endParaRPr sz="1700">
              <a:solidFill>
                <a:srgbClr val="595959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Proxima Nova Semibold"/>
              <a:buChar char="●"/>
            </a:pPr>
            <a:r>
              <a:rPr lang="en" sz="1700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Once configured and started, Chorus's S3 API can be used instead of the main storage's API.</a:t>
            </a:r>
            <a:endParaRPr sz="1700">
              <a:solidFill>
                <a:srgbClr val="595959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Proxima Nova Semibold"/>
              <a:buChar char="●"/>
            </a:pPr>
            <a:r>
              <a:rPr lang="en" sz="1700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Chorus proxies requests to the main storage and asynchronously replicates the data to follower storages.</a:t>
            </a:r>
            <a:endParaRPr sz="1700">
              <a:solidFill>
                <a:srgbClr val="595959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Proxima Nova Semibold"/>
              <a:buChar char="●"/>
            </a:pPr>
            <a:r>
              <a:rPr lang="en" sz="1700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All existing data is also replicated from main to follower in background.</a:t>
            </a:r>
            <a:endParaRPr sz="1700">
              <a:solidFill>
                <a:srgbClr val="595959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Proxima Nova Semibold"/>
              <a:buChar char="●"/>
            </a:pPr>
            <a:r>
              <a:rPr lang="en" sz="1700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Data replication can be configured, paused, resumed by user by bucket with </a:t>
            </a:r>
            <a:r>
              <a:rPr lang="en" sz="1700">
                <a:solidFill>
                  <a:srgbClr val="595959"/>
                </a:solidFill>
                <a:uFill>
                  <a:noFill/>
                </a:uFill>
                <a:latin typeface="Proxima Nova Semibold"/>
                <a:ea typeface="Proxima Nova Semibold"/>
                <a:cs typeface="Proxima Nova Semibold"/>
                <a:sym typeface="Proxima Nova Semibol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 admin UI</a:t>
            </a:r>
            <a:r>
              <a:rPr lang="en" sz="1700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or </a:t>
            </a:r>
            <a:r>
              <a:rPr lang="en" sz="1700">
                <a:solidFill>
                  <a:srgbClr val="595959"/>
                </a:solidFill>
                <a:uFill>
                  <a:noFill/>
                </a:uFill>
                <a:latin typeface="Proxima Nova Semibold"/>
                <a:ea typeface="Proxima Nova Semibold"/>
                <a:cs typeface="Proxima Nova Semibold"/>
                <a:sym typeface="Proxima Nova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</a:t>
            </a:r>
            <a:endParaRPr sz="1700">
              <a:solidFill>
                <a:srgbClr val="595959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dbe0e0a2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2dbe0e0a2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14b10dab8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14b10dab8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Proxima Nova Semibold"/>
              <a:buNone/>
              <a:defRPr sz="52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750" y="4703625"/>
            <a:ext cx="1401149" cy="3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750" y="4703625"/>
            <a:ext cx="1401149" cy="3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750" y="4703625"/>
            <a:ext cx="1401149" cy="3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750" y="4703625"/>
            <a:ext cx="1401149" cy="3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3561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70678" y="4526675"/>
            <a:ext cx="9051300" cy="0"/>
          </a:xfrm>
          <a:prstGeom prst="straightConnector1">
            <a:avLst/>
          </a:prstGeom>
          <a:noFill/>
          <a:ln cap="flat" cmpd="sng" w="19050">
            <a:solidFill>
              <a:srgbClr val="D7FF84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750" y="4703625"/>
            <a:ext cx="1401149" cy="3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750" y="4703625"/>
            <a:ext cx="1401149" cy="3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750" y="4703625"/>
            <a:ext cx="1401149" cy="3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Proxima Nova Semibold"/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750" y="4703625"/>
            <a:ext cx="1401149" cy="3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Proxima Nova Semibold"/>
              <a:buNone/>
              <a:defRPr sz="4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750" y="4703625"/>
            <a:ext cx="1401149" cy="3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2743200" y="-9144"/>
            <a:ext cx="6400800" cy="515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265500" y="523900"/>
            <a:ext cx="2373600" cy="16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Proxima Nova Semibold"/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265500" y="2803075"/>
            <a:ext cx="23736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3788450" y="523900"/>
            <a:ext cx="46632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750" y="4703625"/>
            <a:ext cx="1401149" cy="3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2743200" y="-9144"/>
            <a:ext cx="6400800" cy="51573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" name="Google Shape;53;p10"/>
          <p:cNvSpPr txBox="1"/>
          <p:nvPr>
            <p:ph type="title"/>
          </p:nvPr>
        </p:nvSpPr>
        <p:spPr>
          <a:xfrm>
            <a:off x="265500" y="523900"/>
            <a:ext cx="2373600" cy="16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Font typeface="Proxima Nova Semibold"/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0"/>
          <p:cNvSpPr txBox="1"/>
          <p:nvPr>
            <p:ph idx="1" type="subTitle"/>
          </p:nvPr>
        </p:nvSpPr>
        <p:spPr>
          <a:xfrm>
            <a:off x="265500" y="2803075"/>
            <a:ext cx="23736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3788450" y="523900"/>
            <a:ext cx="46632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750" y="4703625"/>
            <a:ext cx="1401149" cy="3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42445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5550" y="-5400"/>
            <a:ext cx="9144000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7FF84"/>
              </a:buClr>
              <a:buSzPts val="2800"/>
              <a:buFont typeface="Proxima Nova"/>
              <a:buNone/>
              <a:defRPr sz="2800">
                <a:solidFill>
                  <a:srgbClr val="D7FF8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Char char="●"/>
              <a:defRPr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○"/>
              <a:def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■"/>
              <a:def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  <a:def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○"/>
              <a:def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■"/>
              <a:def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  <a:def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○"/>
              <a:def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■"/>
              <a:def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rgbClr val="D7FF84"/>
                </a:solidFill>
              </a:defRPr>
            </a:lvl1pPr>
            <a:lvl2pPr lvl="1" algn="r">
              <a:buNone/>
              <a:defRPr sz="1000">
                <a:solidFill>
                  <a:srgbClr val="D7FF84"/>
                </a:solidFill>
              </a:defRPr>
            </a:lvl2pPr>
            <a:lvl3pPr lvl="2" algn="r">
              <a:buNone/>
              <a:defRPr sz="1000">
                <a:solidFill>
                  <a:srgbClr val="D7FF84"/>
                </a:solidFill>
              </a:defRPr>
            </a:lvl3pPr>
            <a:lvl4pPr lvl="3" algn="r">
              <a:buNone/>
              <a:defRPr sz="1000">
                <a:solidFill>
                  <a:srgbClr val="D7FF84"/>
                </a:solidFill>
              </a:defRPr>
            </a:lvl4pPr>
            <a:lvl5pPr lvl="4" algn="r">
              <a:buNone/>
              <a:defRPr sz="1000">
                <a:solidFill>
                  <a:srgbClr val="D7FF84"/>
                </a:solidFill>
              </a:defRPr>
            </a:lvl5pPr>
            <a:lvl6pPr lvl="5" algn="r">
              <a:buNone/>
              <a:defRPr sz="1000">
                <a:solidFill>
                  <a:srgbClr val="D7FF84"/>
                </a:solidFill>
              </a:defRPr>
            </a:lvl6pPr>
            <a:lvl7pPr lvl="6" algn="r">
              <a:buNone/>
              <a:defRPr sz="1000">
                <a:solidFill>
                  <a:srgbClr val="D7FF84"/>
                </a:solidFill>
              </a:defRPr>
            </a:lvl7pPr>
            <a:lvl8pPr lvl="7" algn="r">
              <a:buNone/>
              <a:defRPr sz="1000">
                <a:solidFill>
                  <a:srgbClr val="D7FF84"/>
                </a:solidFill>
              </a:defRPr>
            </a:lvl8pPr>
            <a:lvl9pPr lvl="8" algn="r">
              <a:buNone/>
              <a:defRPr sz="1000">
                <a:solidFill>
                  <a:srgbClr val="D7FF8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">
            <a:alphaModFix amt="10000"/>
          </a:blip>
          <a:stretch>
            <a:fillRect/>
          </a:stretch>
        </p:blipFill>
        <p:spPr>
          <a:xfrm>
            <a:off x="0" y="315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irisha.guduru@clyso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sirisha.guduru@clyso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clyso/chorus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clyso.com/docs/products/chorus/usage#admin-ui" TargetMode="External"/><Relationship Id="rId4" Type="http://schemas.openxmlformats.org/officeDocument/2006/relationships/hyperlink" Target="https://docs.clyso.com/docs/products/chorus/installation#management-cli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ctrTitle"/>
          </p:nvPr>
        </p:nvSpPr>
        <p:spPr>
          <a:xfrm>
            <a:off x="499375" y="609225"/>
            <a:ext cx="8332800" cy="22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/>
              <a:t>Chorus - Effortless Ceph S3 Petabyte Migration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>
            <p:ph idx="1" type="subTitle"/>
          </p:nvPr>
        </p:nvSpPr>
        <p:spPr>
          <a:xfrm>
            <a:off x="311700" y="2834125"/>
            <a:ext cx="8520600" cy="14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FOSDEM</a:t>
            </a:r>
            <a:r>
              <a:rPr lang="en"/>
              <a:t> 2024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7390"/>
              <a:buFont typeface="Arial"/>
              <a:buNone/>
            </a:pPr>
            <a:r>
              <a:t/>
            </a:r>
            <a:endParaRPr b="1" sz="1632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690"/>
              <a:buFont typeface="Arial"/>
              <a:buNone/>
            </a:pPr>
            <a:r>
              <a:rPr b="1" lang="en" sz="3471"/>
              <a:t>Sirisha Guduru</a:t>
            </a:r>
            <a:r>
              <a:rPr b="1" lang="en" sz="3471"/>
              <a:t> </a:t>
            </a:r>
            <a:endParaRPr b="1" sz="347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690"/>
              <a:buFont typeface="Arial"/>
              <a:buNone/>
            </a:pPr>
            <a:r>
              <a:rPr lang="en" sz="3471">
                <a:latin typeface="Proxima Nova Semibold"/>
                <a:ea typeface="Proxima Nova Semibold"/>
                <a:cs typeface="Proxima Nova Semibold"/>
                <a:sym typeface="Proxima Nova Semibold"/>
              </a:rPr>
              <a:t>Ceph Engineer</a:t>
            </a:r>
            <a:endParaRPr sz="3471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956"/>
              <a:buFont typeface="Arial"/>
              <a:buNone/>
            </a:pPr>
            <a:r>
              <a:rPr b="1" lang="en" sz="3553" u="sng">
                <a:solidFill>
                  <a:schemeClr val="hlink"/>
                </a:solidFill>
                <a:hlinkClick r:id="rId3"/>
              </a:rPr>
              <a:t>sirisha.guduru@clyso.com</a:t>
            </a:r>
            <a:endParaRPr sz="4721">
              <a:solidFill>
                <a:srgbClr val="D7FF8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265500" y="965350"/>
            <a:ext cx="2373600" cy="16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Chorus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3"/>
          <p:cNvSpPr txBox="1"/>
          <p:nvPr>
            <p:ph idx="2" type="body"/>
          </p:nvPr>
        </p:nvSpPr>
        <p:spPr>
          <a:xfrm>
            <a:off x="3133725" y="523900"/>
            <a:ext cx="53178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P</a:t>
            </a: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roxy</a:t>
            </a:r>
            <a:r>
              <a:rPr lang="en"/>
              <a:t>:</a:t>
            </a:r>
            <a:endParaRPr/>
          </a:p>
          <a:p>
            <a:pPr indent="-3365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Proxima Nova Semibold"/>
              <a:buChar char="●"/>
            </a:pP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R</a:t>
            </a: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outing</a:t>
            </a: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 &amp; replication per bucket, PAUSE &amp; RESUME</a:t>
            </a:r>
            <a:endParaRPr sz="17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Proxima Nova Semibold"/>
              <a:buChar char="●"/>
            </a:pP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M</a:t>
            </a: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ap</a:t>
            </a: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 custom credentials</a:t>
            </a:r>
            <a:b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Worker</a:t>
            </a:r>
            <a:r>
              <a:rPr lang="en"/>
              <a:t>:</a:t>
            </a:r>
            <a:endParaRPr/>
          </a:p>
          <a:p>
            <a:pPr indent="-3365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Proxima Nova Semibold"/>
              <a:buChar char="●"/>
            </a:pP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S</a:t>
            </a: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ync</a:t>
            </a: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 obj/bucket meta, content, tags, ACLs.</a:t>
            </a:r>
            <a:endParaRPr sz="17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Proxima Nova Semibold"/>
              <a:buChar char="●"/>
            </a:pP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M</a:t>
            </a: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igrate</a:t>
            </a: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 existing data in background</a:t>
            </a:r>
            <a:endParaRPr sz="17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Proxima Nova Semibold"/>
              <a:buChar char="●"/>
            </a:pP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T</a:t>
            </a: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rack</a:t>
            </a: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 replication lag in prometheus &lt;-&gt; autoscale workers</a:t>
            </a:r>
            <a:endParaRPr sz="17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Proxima Nova Semibold"/>
              <a:buChar char="●"/>
            </a:pP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R</a:t>
            </a: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ate</a:t>
            </a: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 limit (RAM, n</a:t>
            </a: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etwork</a:t>
            </a:r>
            <a:r>
              <a:rPr lang="en" sz="1700">
                <a:latin typeface="Proxima Nova Semibold"/>
                <a:ea typeface="Proxima Nova Semibold"/>
                <a:cs typeface="Proxima Nova Semibold"/>
                <a:sym typeface="Proxima Nova Semibold"/>
              </a:rPr>
              <a:t>)</a:t>
            </a:r>
            <a:endParaRPr/>
          </a:p>
        </p:txBody>
      </p:sp>
      <p:sp>
        <p:nvSpPr>
          <p:cNvPr id="133" name="Google Shape;133;p23"/>
          <p:cNvSpPr txBox="1"/>
          <p:nvPr>
            <p:ph idx="1" type="subTitle"/>
          </p:nvPr>
        </p:nvSpPr>
        <p:spPr>
          <a:xfrm>
            <a:off x="265500" y="2276475"/>
            <a:ext cx="2373600" cy="12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265500" y="523900"/>
            <a:ext cx="2373600" cy="16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Chorus</a:t>
            </a:r>
            <a:endParaRPr/>
          </a:p>
        </p:txBody>
      </p:sp>
      <p:sp>
        <p:nvSpPr>
          <p:cNvPr id="139" name="Google Shape;139;p24"/>
          <p:cNvSpPr txBox="1"/>
          <p:nvPr>
            <p:ph idx="2" type="body"/>
          </p:nvPr>
        </p:nvSpPr>
        <p:spPr>
          <a:xfrm>
            <a:off x="3017975" y="523900"/>
            <a:ext cx="5927700" cy="412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Proxy</a:t>
            </a:r>
            <a:r>
              <a:rPr lang="en"/>
              <a:t>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Proxima Nova Semibold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stateless, low-memory, low-CPU, high-network.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Redis</a:t>
            </a:r>
            <a:r>
              <a:rPr lang="en"/>
              <a:t>: 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S</a:t>
            </a: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cale</a:t>
            </a: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: Redis c</a:t>
            </a: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luster</a:t>
            </a: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Persistence: AOF, s</a:t>
            </a: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napshot</a:t>
            </a: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 (RDB).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Memory: 1M obj ~ 105MB, 1M queue ~ 700MB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Low cpu: 100-1000 rps during migration</a:t>
            </a:r>
            <a:b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Worker</a:t>
            </a:r>
            <a:r>
              <a:rPr lang="en"/>
              <a:t>: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Stateless, high-memory, high-network, low-CPU.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Tune worker resources and rate-limit &lt;-&gt; queue size &amp; replication lag</a:t>
            </a:r>
            <a:endParaRPr/>
          </a:p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265500" y="2280550"/>
            <a:ext cx="23736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265500" y="523900"/>
            <a:ext cx="2373600" cy="16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Chorus</a:t>
            </a:r>
            <a:endParaRPr/>
          </a:p>
        </p:txBody>
      </p:sp>
      <p:sp>
        <p:nvSpPr>
          <p:cNvPr id="146" name="Google Shape;146;p25"/>
          <p:cNvSpPr txBox="1"/>
          <p:nvPr>
            <p:ph idx="2" type="body"/>
          </p:nvPr>
        </p:nvSpPr>
        <p:spPr>
          <a:xfrm>
            <a:off x="3162300" y="523900"/>
            <a:ext cx="52893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H</a:t>
            </a: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ave</a:t>
            </a: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 working vendor-agnostic solution fast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600">
                <a:latin typeface="Proxima Nova Semibold"/>
                <a:ea typeface="Proxima Nova Semibold"/>
                <a:cs typeface="Proxima Nova Semibold"/>
                <a:sym typeface="Proxima Nova Semibold"/>
              </a:rPr>
              <a:t>pluggable architecture</a:t>
            </a:r>
            <a:endParaRPr sz="16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600">
                <a:latin typeface="Proxima Nova Semibold"/>
                <a:ea typeface="Proxima Nova Semibold"/>
                <a:cs typeface="Proxima Nova Semibold"/>
                <a:sym typeface="Proxima Nova Semibold"/>
              </a:rPr>
              <a:t>learn, play-around</a:t>
            </a:r>
            <a:endParaRPr sz="16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600">
                <a:latin typeface="Proxima Nova Semibold"/>
                <a:ea typeface="Proxima Nova Semibold"/>
                <a:cs typeface="Proxima Nova Semibold"/>
                <a:sym typeface="Proxima Nova Semibold"/>
              </a:rPr>
              <a:t>benchmark</a:t>
            </a:r>
            <a:endParaRPr sz="16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Focus on correctness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Migrate big bucket under the load without downtime</a:t>
            </a:r>
            <a:endParaRPr/>
          </a:p>
        </p:txBody>
      </p:sp>
      <p:sp>
        <p:nvSpPr>
          <p:cNvPr id="147" name="Google Shape;147;p25"/>
          <p:cNvSpPr txBox="1"/>
          <p:nvPr>
            <p:ph idx="1" type="subTitle"/>
          </p:nvPr>
        </p:nvSpPr>
        <p:spPr>
          <a:xfrm>
            <a:off x="265500" y="2393500"/>
            <a:ext cx="23736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Goals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265500" y="523900"/>
            <a:ext cx="2373600" cy="16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Chorus</a:t>
            </a:r>
            <a:endParaRPr/>
          </a:p>
        </p:txBody>
      </p:sp>
      <p:sp>
        <p:nvSpPr>
          <p:cNvPr id="153" name="Google Shape;153;p26"/>
          <p:cNvSpPr txBox="1"/>
          <p:nvPr>
            <p:ph idx="2" type="body"/>
          </p:nvPr>
        </p:nvSpPr>
        <p:spPr>
          <a:xfrm>
            <a:off x="3133725" y="523900"/>
            <a:ext cx="54675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More load tests.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API Cost/Resource optimization.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Routing  policy alternatives: route by obj size, meta, etc…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Load balance read requests for replicated data.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Chorus agents: subscribe to bucket notification/event log instead of proxy.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Swift API compatibility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L</a:t>
            </a:r>
            <a:r>
              <a:rPr lang="en">
                <a:latin typeface="Proxima Nova Semibold"/>
                <a:ea typeface="Proxima Nova Semibold"/>
                <a:cs typeface="Proxima Nova Semibold"/>
                <a:sym typeface="Proxima Nova Semibold"/>
              </a:rPr>
              <a:t>ifecycle policy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54" name="Google Shape;154;p26"/>
          <p:cNvSpPr txBox="1"/>
          <p:nvPr>
            <p:ph idx="1" type="subTitle"/>
          </p:nvPr>
        </p:nvSpPr>
        <p:spPr>
          <a:xfrm>
            <a:off x="265500" y="2298250"/>
            <a:ext cx="23736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265500" y="523900"/>
            <a:ext cx="2373600" cy="16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Chorus</a:t>
            </a:r>
            <a:endParaRPr/>
          </a:p>
        </p:txBody>
      </p:sp>
      <p:sp>
        <p:nvSpPr>
          <p:cNvPr id="165" name="Google Shape;165;p28"/>
          <p:cNvSpPr txBox="1"/>
          <p:nvPr/>
        </p:nvSpPr>
        <p:spPr>
          <a:xfrm>
            <a:off x="3156000" y="2596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 Cases</a:t>
            </a:r>
            <a:endParaRPr sz="2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3295825" y="1261000"/>
            <a:ext cx="4973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</a:pPr>
            <a:r>
              <a:rPr lang="en" sz="1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Active transparent proxy</a:t>
            </a:r>
            <a:endParaRPr sz="1800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</a:pPr>
            <a:r>
              <a:rPr lang="en" sz="1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Active transparent proxy -migration</a:t>
            </a:r>
            <a:endParaRPr sz="1800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</a:pPr>
            <a:r>
              <a:rPr lang="en" sz="1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Backup service</a:t>
            </a:r>
            <a:endParaRPr sz="1800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</a:pPr>
            <a:r>
              <a:rPr lang="en" sz="1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Ransomware protection</a:t>
            </a:r>
            <a:endParaRPr sz="1800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</a:pPr>
            <a:r>
              <a:rPr lang="en" sz="1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Client deployment</a:t>
            </a:r>
            <a:endParaRPr sz="1800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</a:pPr>
            <a:r>
              <a:rPr lang="en" sz="1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Global namespace</a:t>
            </a:r>
            <a:endParaRPr sz="1800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67" name="Google Shape;167;p28"/>
          <p:cNvSpPr txBox="1"/>
          <p:nvPr>
            <p:ph idx="1" type="subTitle"/>
          </p:nvPr>
        </p:nvSpPr>
        <p:spPr>
          <a:xfrm>
            <a:off x="265500" y="2250625"/>
            <a:ext cx="23736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Outlook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265500" y="523900"/>
            <a:ext cx="2373600" cy="16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Chorus</a:t>
            </a:r>
            <a:endParaRPr/>
          </a:p>
        </p:txBody>
      </p:sp>
      <p:sp>
        <p:nvSpPr>
          <p:cNvPr id="173" name="Google Shape;173;p29"/>
          <p:cNvSpPr txBox="1"/>
          <p:nvPr>
            <p:ph idx="1" type="subTitle"/>
          </p:nvPr>
        </p:nvSpPr>
        <p:spPr>
          <a:xfrm>
            <a:off x="265500" y="2355400"/>
            <a:ext cx="23736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0800" y="271776"/>
            <a:ext cx="19907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5225" y="307725"/>
            <a:ext cx="19907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/>
          <p:nvPr/>
        </p:nvSpPr>
        <p:spPr>
          <a:xfrm>
            <a:off x="3037225" y="2543225"/>
            <a:ext cx="30732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https://docs.clyso.com/blog/2024/01/24/opensourcing-chorus-project/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6417200" y="2355400"/>
            <a:ext cx="23736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https://docs.clyso.com/docs/products/chorus/overview/</a:t>
            </a:r>
            <a:endParaRPr sz="2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3475" y="2714625"/>
            <a:ext cx="1914525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/>
        </p:nvSpPr>
        <p:spPr>
          <a:xfrm>
            <a:off x="4351275" y="4528500"/>
            <a:ext cx="29913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https://github.com/clyso/chorus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2992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Contact:</a:t>
            </a:r>
            <a:r>
              <a:rPr lang="en" sz="2000"/>
              <a:t>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sirisha.guduru@clyso.com</a:t>
            </a:r>
            <a:endParaRPr sz="2000">
              <a:solidFill>
                <a:srgbClr val="D7FF8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284550" y="1582125"/>
            <a:ext cx="2373600" cy="13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data migration?</a:t>
            </a:r>
            <a:endParaRPr/>
          </a:p>
        </p:txBody>
      </p:sp>
      <p:graphicFrame>
        <p:nvGraphicFramePr>
          <p:cNvPr id="81" name="Google Shape;81;p15"/>
          <p:cNvGraphicFramePr/>
          <p:nvPr/>
        </p:nvGraphicFramePr>
        <p:xfrm>
          <a:off x="3050100" y="1363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{671A8981-61B3-4BF7-90A9-C88009EC5DAD}</a:tableStyleId>
              </a:tblPr>
              <a:tblGrid>
                <a:gridCol w="5712550"/>
              </a:tblGrid>
              <a:tr h="1402050"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Proxima Nova Semibold"/>
                        <a:buChar char="-"/>
                      </a:pPr>
                      <a:r>
                        <a:rPr lang="en" sz="20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T</a:t>
                      </a:r>
                      <a:r>
                        <a:rPr lang="en" sz="20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raversing</a:t>
                      </a:r>
                      <a:r>
                        <a:rPr lang="en" sz="20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 through the </a:t>
                      </a:r>
                      <a:r>
                        <a:rPr lang="en" sz="20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lifecycle</a:t>
                      </a:r>
                      <a:r>
                        <a:rPr lang="en" sz="20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 phase of replacing cluster hardware and the necessity to build a </a:t>
                      </a:r>
                      <a:r>
                        <a:rPr lang="en" sz="20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new</a:t>
                      </a:r>
                      <a:r>
                        <a:rPr lang="en" sz="20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 cluster when the existing cluster cannot be augmented</a:t>
                      </a:r>
                      <a:endParaRPr sz="2000">
                        <a:solidFill>
                          <a:srgbClr val="595959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595959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Proxima Nova Semibold"/>
                        <a:buChar char="-"/>
                      </a:pPr>
                      <a:r>
                        <a:rPr lang="en" sz="20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Data migration between an </a:t>
                      </a:r>
                      <a:r>
                        <a:rPr lang="en" sz="20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old</a:t>
                      </a:r>
                      <a:r>
                        <a:rPr lang="en" sz="20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 cluster (EOL) and a </a:t>
                      </a:r>
                      <a:r>
                        <a:rPr lang="en" sz="20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newly</a:t>
                      </a:r>
                      <a:r>
                        <a:rPr lang="en" sz="20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 built cluster</a:t>
                      </a:r>
                      <a:endParaRPr sz="2000">
                        <a:solidFill>
                          <a:srgbClr val="595959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265500" y="890125"/>
            <a:ext cx="2373600" cy="13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Migration and its woes</a:t>
            </a:r>
            <a:endParaRPr/>
          </a:p>
        </p:txBody>
      </p:sp>
      <p:graphicFrame>
        <p:nvGraphicFramePr>
          <p:cNvPr id="87" name="Google Shape;87;p16"/>
          <p:cNvGraphicFramePr/>
          <p:nvPr/>
        </p:nvGraphicFramePr>
        <p:xfrm>
          <a:off x="3050100" y="802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{671A8981-61B3-4BF7-90A9-C88009EC5DAD}</a:tableStyleId>
              </a:tblPr>
              <a:tblGrid>
                <a:gridCol w="5797900"/>
              </a:tblGrid>
              <a:tr h="79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Data migration is a </a:t>
                      </a:r>
                      <a:r>
                        <a:rPr b="1" lang="en" sz="2000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herculean</a:t>
                      </a:r>
                      <a:r>
                        <a:rPr lang="en" sz="20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 task!!</a:t>
                      </a:r>
                      <a:endParaRPr sz="2000">
                        <a:solidFill>
                          <a:srgbClr val="595959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8" name="Google Shape;88;p16"/>
          <p:cNvGraphicFramePr/>
          <p:nvPr/>
        </p:nvGraphicFramePr>
        <p:xfrm>
          <a:off x="3050100" y="1597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{671A8981-61B3-4BF7-90A9-C88009EC5DAD}</a:tableStyleId>
              </a:tblPr>
              <a:tblGrid>
                <a:gridCol w="5887800"/>
              </a:tblGrid>
              <a:tr h="1472625"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Proxima Nova Semibold"/>
                        <a:buChar char="-"/>
                      </a:pPr>
                      <a:r>
                        <a:rPr lang="en" sz="18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Challenges with syncing petabytes of data across clusters</a:t>
                      </a:r>
                      <a:endParaRPr sz="1800">
                        <a:solidFill>
                          <a:srgbClr val="595959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595959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Proxima Nova Semibold"/>
                        <a:buChar char="-"/>
                      </a:pPr>
                      <a:r>
                        <a:rPr lang="en" sz="18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Continuous monitoring and time consumed</a:t>
                      </a:r>
                      <a:endParaRPr sz="1800">
                        <a:solidFill>
                          <a:srgbClr val="595959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595959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Proxima Nova Semibold"/>
                        <a:buChar char="-"/>
                      </a:pPr>
                      <a:r>
                        <a:rPr lang="en" sz="18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Tools used for migration</a:t>
                      </a:r>
                      <a:endParaRPr sz="1800">
                        <a:solidFill>
                          <a:srgbClr val="595959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595959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Proxima Nova Semibold"/>
                        <a:buChar char="-"/>
                      </a:pPr>
                      <a:r>
                        <a:rPr lang="en" sz="1800">
                          <a:solidFill>
                            <a:srgbClr val="595959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Continuous changes in the data (writes and updates on the buckets)</a:t>
                      </a:r>
                      <a:endParaRPr sz="1800">
                        <a:solidFill>
                          <a:srgbClr val="595959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595959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265500" y="1814050"/>
            <a:ext cx="2373600" cy="13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experience with data migration</a:t>
            </a:r>
            <a:endParaRPr/>
          </a:p>
        </p:txBody>
      </p:sp>
      <p:graphicFrame>
        <p:nvGraphicFramePr>
          <p:cNvPr id="94" name="Google Shape;94;p17"/>
          <p:cNvGraphicFramePr/>
          <p:nvPr/>
        </p:nvGraphicFramePr>
        <p:xfrm>
          <a:off x="3000175" y="890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{671A8981-61B3-4BF7-90A9-C88009EC5DAD}</a:tableStyleId>
              </a:tblPr>
              <a:tblGrid>
                <a:gridCol w="5797900"/>
              </a:tblGrid>
              <a:tr h="595725"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Proxima Nova Semibold"/>
                        <a:buChar char="-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The 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Ceph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 cluster hardware was EOL. We b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uilt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 a new cluster from scratch</a:t>
                      </a:r>
                      <a:endParaRPr sz="1800">
                        <a:solidFill>
                          <a:schemeClr val="dk2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Proxima Nova Semibold"/>
                        <a:buChar char="-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+3PB of data was 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to be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 migrated between old and new clusters</a:t>
                      </a:r>
                      <a:endParaRPr sz="1800">
                        <a:solidFill>
                          <a:schemeClr val="dk2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Proxima Nova Semibold"/>
                        <a:buChar char="-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Used rclone as data migration tool</a:t>
                      </a:r>
                      <a:endParaRPr sz="1800">
                        <a:solidFill>
                          <a:schemeClr val="dk2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Proxima Nova Semibold"/>
                        <a:buChar char="-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Migration of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 user accounts along with access and secret keys, ACLs and bucket policies from old cluster to new was a tough task. Buckets and live data were copied using rclone seamlessly run in parallel.</a:t>
                      </a:r>
                      <a:endParaRPr sz="1800">
                        <a:solidFill>
                          <a:schemeClr val="dk2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265500" y="890125"/>
            <a:ext cx="2373600" cy="13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Chorus</a:t>
            </a:r>
            <a:endParaRPr/>
          </a:p>
        </p:txBody>
      </p:sp>
      <p:graphicFrame>
        <p:nvGraphicFramePr>
          <p:cNvPr id="100" name="Google Shape;100;p18"/>
          <p:cNvGraphicFramePr/>
          <p:nvPr/>
        </p:nvGraphicFramePr>
        <p:xfrm>
          <a:off x="2991150" y="1046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{671A8981-61B3-4BF7-90A9-C88009EC5DAD}</a:tableStyleId>
              </a:tblPr>
              <a:tblGrid>
                <a:gridCol w="5797900"/>
              </a:tblGrid>
              <a:tr h="178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These learnings led to the development of a tool called Chorus which 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is a data replication software 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capable of synchronizing S3 data between multiple cloud storage backends.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 </a:t>
                      </a:r>
                      <a:b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</a:br>
                      <a:br>
                        <a:rPr lang="en" sz="1800">
                          <a:solidFill>
                            <a:schemeClr val="dk2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</a:br>
                      <a:r>
                        <a:rPr lang="en" sz="1800" u="sng">
                          <a:solidFill>
                            <a:schemeClr val="hlink"/>
                          </a:solidFill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  <a:hlinkClick r:id="rId3"/>
                        </a:rPr>
                        <a:t>https://github.com/clyso/chorus</a:t>
                      </a:r>
                      <a:endParaRPr sz="1800">
                        <a:solidFill>
                          <a:schemeClr val="dk2"/>
                        </a:solidFill>
                        <a:latin typeface="Proxima Nova Semibold"/>
                        <a:ea typeface="Proxima Nova Semibold"/>
                        <a:cs typeface="Proxima Nova Semibold"/>
                        <a:sym typeface="Proxima Nov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450" y="3142038"/>
            <a:ext cx="3600352" cy="2001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265500" y="1019425"/>
            <a:ext cx="2373600" cy="16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Chorus</a:t>
            </a: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3156000" y="2596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endParaRPr sz="2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3295825" y="1261000"/>
            <a:ext cx="4973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</a:pPr>
            <a:r>
              <a:rPr lang="en" sz="1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How to migrate to a different S3 vendor with reduced downtime?</a:t>
            </a:r>
            <a:br>
              <a:rPr lang="en" sz="1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endParaRPr sz="1800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</a:pPr>
            <a:r>
              <a:rPr lang="en" sz="1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How to backup S3 data to another S3 in different region and different vendor?</a:t>
            </a:r>
            <a:endParaRPr sz="1800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220450" y="1568925"/>
            <a:ext cx="2373600" cy="16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Chorus</a:t>
            </a:r>
            <a:br>
              <a:rPr lang="en"/>
            </a:br>
            <a:br>
              <a:rPr lang="en"/>
            </a:br>
            <a:r>
              <a:rPr lang="en"/>
              <a:t>Overview</a:t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3156000" y="2596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Overview</a:t>
            </a:r>
            <a:endParaRPr sz="2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3036000" y="927925"/>
            <a:ext cx="5756700" cy="3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</a:pPr>
            <a:r>
              <a:rPr lang="en" sz="1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One main storage </a:t>
            </a:r>
            <a:r>
              <a:rPr lang="en" sz="17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and followers.</a:t>
            </a:r>
            <a:br>
              <a:rPr lang="en" sz="17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endParaRPr sz="1700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Proxima Nova Semibold"/>
              <a:buChar char="●"/>
            </a:pPr>
            <a:r>
              <a:rPr lang="en" sz="17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Chorus S3 API.</a:t>
            </a:r>
            <a:br>
              <a:rPr lang="en" sz="17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endParaRPr sz="1700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Proxima Nova Semibold"/>
              <a:buChar char="●"/>
            </a:pPr>
            <a:r>
              <a:rPr lang="en" sz="17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Requests are routed to main storage and async replication to followers.</a:t>
            </a:r>
            <a:br>
              <a:rPr lang="en" sz="17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endParaRPr sz="1700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Proxima Nova Semibold"/>
              <a:buChar char="●"/>
            </a:pPr>
            <a:r>
              <a:rPr lang="en" sz="17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All existing data is also replicated from main to follower in background.</a:t>
            </a:r>
            <a:br>
              <a:rPr lang="en" sz="17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endParaRPr sz="1700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Proxima Nova Semibold"/>
              <a:buChar char="●"/>
            </a:pPr>
            <a:r>
              <a:rPr lang="en" sz="17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Data replication can be configured, paused, resumed by user by bucket with </a:t>
            </a:r>
            <a:r>
              <a:rPr lang="en" sz="1700">
                <a:solidFill>
                  <a:schemeClr val="dk2"/>
                </a:solidFill>
                <a:uFill>
                  <a:noFill/>
                </a:uFill>
                <a:latin typeface="Proxima Nova Semibold"/>
                <a:ea typeface="Proxima Nova Semibold"/>
                <a:cs typeface="Proxima Nova Semibold"/>
                <a:sym typeface="Proxima Nova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 admin UI</a:t>
            </a:r>
            <a:r>
              <a:rPr lang="en" sz="17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or </a:t>
            </a:r>
            <a:r>
              <a:rPr lang="en" sz="1700">
                <a:solidFill>
                  <a:schemeClr val="dk2"/>
                </a:solidFill>
                <a:uFill>
                  <a:noFill/>
                </a:uFill>
                <a:latin typeface="Proxima Nova Semibold"/>
                <a:ea typeface="Proxima Nova Semibold"/>
                <a:cs typeface="Proxima Nova Semibold"/>
                <a:sym typeface="Proxima Nova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</a:t>
            </a:r>
            <a:endParaRPr sz="1700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387" y="234900"/>
            <a:ext cx="7881226" cy="437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575" y="511125"/>
            <a:ext cx="7212826" cy="400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50" y="161250"/>
            <a:ext cx="8782052" cy="451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yso 2023_05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